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23"/>
  </p:notesMasterIdLst>
  <p:sldIdLst>
    <p:sldId id="256" r:id="rId2"/>
    <p:sldId id="258" r:id="rId3"/>
    <p:sldId id="259" r:id="rId4"/>
    <p:sldId id="276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7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1077" y="-25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40631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ldNum" idx="12"/>
          </p:nvPr>
        </p:nvSpPr>
        <p:spPr>
          <a:xfrm>
            <a:off x="464248" y="6366921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/>
            <a:fld id="{00000000-1234-1234-1234-123412341234}" type="slidenum">
              <a:rPr lang="en-US" smtClean="0"/>
              <a:pPr algn="l"/>
              <a:t>‹#›</a:t>
            </a:fld>
            <a:endParaRPr lang="en-US"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" name="Google Shape;38;p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census.ca.gov/wp-content/uploads/sites/4/2018/11/City-Share-of-HTC.pdf" TargetMode="External"/><Relationship Id="rId13" Type="http://schemas.openxmlformats.org/officeDocument/2006/relationships/hyperlink" Target="https://census.ca.gov/funding-faqs/" TargetMode="External"/><Relationship Id="rId3" Type="http://schemas.openxmlformats.org/officeDocument/2006/relationships/hyperlink" Target="https://census.ca.gov/california-htc/" TargetMode="External"/><Relationship Id="rId7" Type="http://schemas.openxmlformats.org/officeDocument/2006/relationships/hyperlink" Target="https://census.ca.gov/wp-content/uploads/sites/4/2018/11/County-Contract-Amounts.pdf" TargetMode="External"/><Relationship Id="rId12" Type="http://schemas.openxmlformats.org/officeDocument/2006/relationships/hyperlink" Target="https://census.ca.gov/wp-content/uploads/sites/4/2018/11/Funding-Timeline-Census.pdf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census.ca.gov/wp-content/uploads/sites/4/2018/11/ACBO-Regional-Funding-Allocations.pdf" TargetMode="External"/><Relationship Id="rId11" Type="http://schemas.openxmlformats.org/officeDocument/2006/relationships/hyperlink" Target="https://census.ca.gov/wp-content/uploads/sites/4/2018/11/Census-2020-Regions.pdf" TargetMode="External"/><Relationship Id="rId5" Type="http://schemas.openxmlformats.org/officeDocument/2006/relationships/hyperlink" Target="https://census.ca.gov/wp-content/uploads/sites/4/2018/11/Community-Outreach-Funding-Allocations.pdf" TargetMode="External"/><Relationship Id="rId10" Type="http://schemas.openxmlformats.org/officeDocument/2006/relationships/hyperlink" Target="https://census.ca.gov/wp-content/uploads/sites/4/2018/11/Tribal-Government-Funding-Availability-edited.pdf" TargetMode="External"/><Relationship Id="rId4" Type="http://schemas.openxmlformats.org/officeDocument/2006/relationships/hyperlink" Target="https://census.ca.gov/wp-content/uploads/sites/4/2018/11/Program-Funding-Overview-1.pdf" TargetMode="External"/><Relationship Id="rId9" Type="http://schemas.openxmlformats.org/officeDocument/2006/relationships/hyperlink" Target="https://census.ca.gov/methodology-for-calculating-city-percentages-of-county-hardest-to-count/" TargetMode="External"/><Relationship Id="rId14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4"/>
          <p:cNvPicPr preferRelativeResize="0"/>
          <p:nvPr/>
        </p:nvPicPr>
        <p:blipFill rotWithShape="1">
          <a:blip r:embed="rId3">
            <a:alphaModFix/>
          </a:blip>
          <a:srcRect l="10703" r="10711" b="17810"/>
          <a:stretch/>
        </p:blipFill>
        <p:spPr>
          <a:xfrm>
            <a:off x="-357750" y="-447750"/>
            <a:ext cx="10477201" cy="7305751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/>
          <p:nvPr/>
        </p:nvSpPr>
        <p:spPr>
          <a:xfrm>
            <a:off x="-429037" y="348738"/>
            <a:ext cx="10599900" cy="2361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4"/>
          <p:cNvSpPr/>
          <p:nvPr/>
        </p:nvSpPr>
        <p:spPr>
          <a:xfrm>
            <a:off x="-357750" y="2581775"/>
            <a:ext cx="10477200" cy="412800"/>
          </a:xfrm>
          <a:prstGeom prst="rect">
            <a:avLst/>
          </a:prstGeom>
          <a:solidFill>
            <a:srgbClr val="7695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4"/>
          <p:cNvSpPr/>
          <p:nvPr/>
        </p:nvSpPr>
        <p:spPr>
          <a:xfrm>
            <a:off x="-357750" y="2534625"/>
            <a:ext cx="10477200" cy="13740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8" name="Google Shape;68;p14"/>
          <p:cNvPicPr preferRelativeResize="0"/>
          <p:nvPr/>
        </p:nvPicPr>
        <p:blipFill rotWithShape="1">
          <a:blip r:embed="rId4">
            <a:alphaModFix/>
          </a:blip>
          <a:srcRect l="5571"/>
          <a:stretch/>
        </p:blipFill>
        <p:spPr>
          <a:xfrm>
            <a:off x="-161925" y="400500"/>
            <a:ext cx="3687699" cy="209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3"/>
          <p:cNvSpPr txBox="1">
            <a:spLocks noGrp="1"/>
          </p:cNvSpPr>
          <p:nvPr>
            <p:ph type="body" idx="1"/>
          </p:nvPr>
        </p:nvSpPr>
        <p:spPr>
          <a:xfrm>
            <a:off x="454275" y="131275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04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Verdana"/>
              <a:buChar char="•"/>
            </a:pPr>
            <a:r>
              <a:rPr lang="en-US" sz="2200" i="0" u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Lack of public awareness</a:t>
            </a:r>
            <a:endParaRPr sz="220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048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Verdana"/>
              <a:buChar char="•"/>
            </a:pPr>
            <a:r>
              <a:rPr lang="en-US" sz="2200" i="0" u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Climate of fear</a:t>
            </a:r>
            <a:endParaRPr sz="220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048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76954A"/>
              </a:buClr>
              <a:buSzPts val="2200"/>
              <a:buFont typeface="Verdana"/>
              <a:buChar char="•"/>
            </a:pPr>
            <a:r>
              <a:rPr lang="en-US" sz="2200" i="0" u="none">
                <a:solidFill>
                  <a:srgbClr val="76954A"/>
                </a:solidFill>
                <a:latin typeface="Verdana"/>
                <a:ea typeface="Verdana"/>
                <a:cs typeface="Verdana"/>
                <a:sym typeface="Verdana"/>
              </a:rPr>
              <a:t>Limited broadband access in some Hard-To-Count (HTC) communities</a:t>
            </a:r>
            <a:endParaRPr sz="2200">
              <a:solidFill>
                <a:srgbClr val="76954A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048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Verdana"/>
              <a:buChar char="•"/>
            </a:pPr>
            <a:r>
              <a:rPr lang="en-US" sz="2200" i="0" u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Limited Federal support and increased reliance on State and philanthropic support</a:t>
            </a:r>
            <a:endParaRPr sz="220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048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Verdana"/>
              <a:buChar char="•"/>
            </a:pPr>
            <a:r>
              <a:rPr lang="en-US" sz="2200" i="0" u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The citizenship question</a:t>
            </a:r>
            <a:endParaRPr sz="220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048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Verdana"/>
              <a:buChar char="•"/>
            </a:pPr>
            <a:r>
              <a:rPr lang="en-US" sz="2200" i="0" u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Misinformation campaigns </a:t>
            </a:r>
            <a:endParaRPr sz="220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048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Verdana"/>
              <a:buChar char="•"/>
            </a:pPr>
            <a:r>
              <a:rPr lang="en-US" sz="2200" i="0" u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Numerous disasters within our community in a relatively short period of time</a:t>
            </a:r>
            <a:endParaRPr sz="220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200" i="0" u="none">
              <a:solidFill>
                <a:srgbClr val="37609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1651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200" i="0" u="none">
              <a:solidFill>
                <a:srgbClr val="37609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200" i="0" u="none">
              <a:solidFill>
                <a:srgbClr val="37609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3" name="Google Shape;163;p23"/>
          <p:cNvSpPr/>
          <p:nvPr/>
        </p:nvSpPr>
        <p:spPr>
          <a:xfrm rot="10800000">
            <a:off x="-2925" y="-24725"/>
            <a:ext cx="9144000" cy="844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3"/>
          <p:cNvSpPr txBox="1"/>
          <p:nvPr/>
        </p:nvSpPr>
        <p:spPr>
          <a:xfrm>
            <a:off x="220550" y="169225"/>
            <a:ext cx="86190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BARRIERS TO AN ACCURATE COUNT</a:t>
            </a:r>
            <a:endParaRPr sz="3200" b="1" i="0" u="sng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5" name="Google Shape;165;p23"/>
          <p:cNvSpPr/>
          <p:nvPr/>
        </p:nvSpPr>
        <p:spPr>
          <a:xfrm rot="10800000">
            <a:off x="-2925" y="819475"/>
            <a:ext cx="9144000" cy="142800"/>
          </a:xfrm>
          <a:prstGeom prst="rect">
            <a:avLst/>
          </a:prstGeom>
          <a:solidFill>
            <a:srgbClr val="7695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6" name="Google Shape;16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61738" y="6141263"/>
            <a:ext cx="1076812" cy="5774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l"/>
            <a:fld id="{00000000-1234-1234-1234-123412341234}" type="slidenum">
              <a:rPr lang="en-US" smtClean="0"/>
              <a:pPr algn="l"/>
              <a:t>10</a:t>
            </a:fld>
            <a:endParaRPr lang="en-US"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4"/>
          <p:cNvSpPr/>
          <p:nvPr/>
        </p:nvSpPr>
        <p:spPr>
          <a:xfrm rot="10800000">
            <a:off x="-2925" y="-24725"/>
            <a:ext cx="9144000" cy="844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4"/>
          <p:cNvSpPr txBox="1"/>
          <p:nvPr/>
        </p:nvSpPr>
        <p:spPr>
          <a:xfrm>
            <a:off x="220550" y="169225"/>
            <a:ext cx="79185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OUR HARD-TO-COUNT AREAS</a:t>
            </a:r>
            <a:endParaRPr sz="3200" b="1" i="0" u="sng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3" name="Google Shape;173;p24"/>
          <p:cNvSpPr/>
          <p:nvPr/>
        </p:nvSpPr>
        <p:spPr>
          <a:xfrm rot="10800000">
            <a:off x="-2925" y="819475"/>
            <a:ext cx="9144000" cy="142800"/>
          </a:xfrm>
          <a:prstGeom prst="rect">
            <a:avLst/>
          </a:prstGeom>
          <a:solidFill>
            <a:srgbClr val="7695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4" name="Google Shape;17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61738" y="6141263"/>
            <a:ext cx="1076812" cy="577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3963" y="132139"/>
            <a:ext cx="11480213" cy="699487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l"/>
            <a:fld id="{00000000-1234-1234-1234-123412341234}" type="slidenum">
              <a:rPr lang="en-US" smtClean="0"/>
              <a:pPr algn="l"/>
              <a:t>11</a:t>
            </a:fld>
            <a:endParaRPr lang="en-US"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AutoShape 2" descr="data:image/png;base64,iVBORw0KGgoAAAANSUhEUgAAAqAAAAF6CAYAAADGceoRAAAAAXNSR0IArs4c6QAAAARnQU1BAACxjwv8YQUAAAAJcEhZcwAADsMAAA7DAcdvqGQAAP+lSURBVHhe7P1nlF1Jkt8J1ofdc4Y8c3bP7O7scuQq7sxwOTzkDIfLnuYsl80estlks3V3sbtLV2VlacXu0iJLZ2Wl1gASKqG1lqGACCACiEBorbVWCA0RgK393J7Fu/FwXygAWcjm9XPs3Xtdmpubm/9d3Ps+0NE9IAkllFBCCSWU0F8fauvql56+YZlfuCWJ27i7c/euDI9OSltnf6ycE1ofDahO5tY2yZ/uPyZrA6A9g9LRO2TXuPCEHqDOGFl1KnX1GGWGJZSdkGWcPDu61a8HvVR6ICyhbBQvy1RYjF9C2Sm7bposE3muj1bSzYTWTu0KPpHlnTt3UzAqcQ/rBofHpb2zL1bef50IvenqHQ60kf4YTROX3gHon+w9uhIAVbSvDHSMzkrHyLQB0KGb6v/oDEQmczx3psCZ3Wc37k8ytavsGpo70s9dAzI0MCjjw0PS16eNq3Xs7BuS9qGJZaA+a10fkwyCfGP810uPKp84Iu/mtu5AafmgmyPSPqh6qeCzvV8Nw8DUsnSeNp1mfZQtneX5oP/7hRiYorrp1Kc0oHXrUxrR+g0otWfEWUkmcf6Pk34VZWYSPKCXLe09y/jpUkJ+yJIr8sQvKk/ix9dh4zq7UcrOy3tLcbqJX0//qPQNjsnA8IQOik/OZPNJkFk2YrWuf2g0BZ0S9yjc1PSstGYBoOhCT/9IbNj7iboVHPYOjEpjS2foi+sF3K0dvaGPIgvy4TkzTgCgNasBUFaVtPO3n9gt7V/9HWn7478j7T/9tIFSX3FSoXcpkEL43Xpt08IAW9GOmb6PXm0QZ4ugVxklDQw3t3RIq4b19A+HsPbOXmlW4+7xLb90vmGFIZV/tBwPW+7/aAnDSGPBtxN+Hnb9RvVS3MH+QTl0rVP+ZFO1/Lc/vC7/8BflUl7RLMPXSqWTBk7x2KX5wa/NPDRt8O9XufZJZ++D9ehSv6W6pvJYqm/G1f2j19b2bh0UU3lE/CmL8juVD+oV8omkjVK3tlUTito9FPixeEOhXUNe4TmzbNUZvXoeTgwyKC9X90PGlTWNUl3XHMKCf++odKhu9B/5toy8/E9l+I3flp6rh9MgVPWpm/bo6JEmBQgYDQaxjq4+vbeVAeLF1Qfd7tZyGlUXkY3NBAetvTVPZNbc3hvSZupYZn6x+b8HtBbdjPLWrXSto1+ea+6TjzUPyjNtQ5LbqX06FY4O0b9NJlYvS6+6qbJGrlyX8gxXi/OATdBruE9dl/xT5H5Wh9G0Tnkc2kcncY1B5x5M75TWXWvvoM8eN1VGiJclfSatpJs19S1LugnQbFE63Nonn28akM+3Dsk7HYPSgE6SLqWbbR3dqpsOXI0f9JR6IrNMvsKzyqQVWxAJ83u7aj4p/0DqR1+zexsUommWeInqtIctkT13a//p8jIy4qTTZabVsIzn9eomg9jlK9fk8JHjcvjoiaX0Hp5J0fKwpw/EXeI1u5/fL4uXER7au6v3idiWjdNN+BoYGktBp7RbWFiQq1evSl5ennR0dKR8l7t7d+/IrdvrXzm9dSu11X//nty7z+Wu3L6zGLzu3rkTro/C3dI6LFLAe+ymZ+ZiASj6wCSUMWqZzvwKCD1gouaE/nv/Wo1IS3/8wTM/lo9/8in54pe/Krv2HJDhsQcXd+KIsuoaW+WlV94I9/sPHZOjJ07rRGhiWbwBxQwBgO45sgIAHZ2T9u/9hbR9/B9J+7bnpO2f/U1p+63/vYVh3AfHpSQ/Vw6fviz9fV1a2Am5UdkirWrUWnXgpyGggKDV+DGQhEFKBwSMWemVQjlw5JRcrWqWvqFxKbtWIu/u2S3HzxTI9aslcuDgMTmkeZZUNmjaYWlRo4xwuO8bGNFOVCj17X1yvbRSDTnGqy/kawqg5Sr1ajzABJS5mvOwBC/Xb1RJaXlNGISulNwIfoTR4Ph73OnRIfnzd+vkb32/Qv5wW5P8je9WS+Gmw3L37/5d6aiokw6VZU93l+zbuU/qu9Tg5p6TM/nl0j84qrwPyI2SUsnJU7Dap/XRMnoHxqS64oZcul4rNRXlUlRSI71qbADuwUCrHEK9U6Ar1B3wFYAsSjYmzY31snnHTjl5tlB6hiaDwthkoFsK1K9eZdrW3CQlOiDQ1v0qyyuXcqSyqSfUk7J61O/6lUuya8d+OXIqT1p71V95bG1rl6tllXLp8mWp78AY9gWe25SHzs5uuXw5T5q7lFdWMpW3oCfKd05+YYibW3BlaVUJvqpqm9KDPHEHbsrAvi/J+Fc+IGNf/xty84f/hUy98PelpyJH2vsndeAZkcaaOtmvned8/lWprm+UwtIquVHdKHWtvVpPeB8NZWGoGagw3qFevf2Sd+607D54ShoUlJ0/flQulzZpZx6X2qpK7ZD75WJhpcYfD+l6WMlWvUYerQqK0XVkHDq+PjORcj14r4h6XCsz3ayobpCr1x7UTesntvJZ0DUoX2vtl69VtcjX6zvln9b0yB/X9Us/oI38FPAVnL8oew4cl8r6dukdnJCG2krJvXxNKqurZN+Rk9LQrhPGVNnkS/7Ioa62URpaekxWKvNKlWF+ZbO0NjRJWVmj6qj6p9J0qb5W3bgul65VqdGblsryMqlq7Aw7BtgOwEh//5DknD4rew6elHptywAwNW90A7CF3Lm2NDdLiepgADCXCqRKwXW35kP/6e7qkdz8AmnotPZjEm3pBqW+qUVqm7u1/5h88ENPcgqKUrpZpLZouW7WNrRa+Rq/T8t4VvvO1xu65AsVLfKlxl7525W9crR9QIY0LKqb5/JLgi3t1wlqofJYWtsiZ8+dkXOXb4T+G+pFOwXSCX57l1RVN4f7bs2nr6dXzl8ulmYNv1Z4Q/XPQZf1E6tnvjR1jUl3Z4cUX7+hedqqBHz0j0xKfVW17N21X3I0fZj4a3+gPagfeQHcqduNslKp03o111dL3pXSINcOnXT2aj+oKrsul69X60CjfULjuiyZJFbooNzOvcoGIu8StdllFbUp3Sxfav9M3YTol8dPntH4NfL8Cy/Jlne2q396EglRX6u3bRvSpuheQ1295tcQ9I5JNeGMR/RX9A5ATzzyMuBKnuRtAzGysHDaVvVbr4xVldfLpOhSkRw4elJqWvq0zDQv7yXBd9DN/LRu0rbmHw9ABwcHpaKiQqqrq+XZZ5+V1tbWVIi5qeEhyTt/Xqoa2lI+5u7fN8C3uGiA0t19wKaCwcXbM1Ki40OV6nZ1yWXJLSyT3q52yc/Ll47WZjl/4rg0do0oup2X9uZOTTiv7dGjQHU5kLw9MymN5fB0X+1Pu9zR4HtLZd6XnpYaOXfhovSPzynAXVSfTEeC29KjYw0YtbP2hup9s3rPSUHBZVmIANd79+6l7tKut7dPBoeGZHhEsUZ3d8rXXBwARWfHJuekvKpOfvLs8zK7sBh0B/9ovPeC6HusWp4+e3GJsE/ofVz8TAKwnr+YLz/8yc+koLBEvvyVr8mmd3asGYBC2IArxWXywT/7C3nltbfCc2YcAGieYqY/3X1oBQA6poryyf+PtG/9uXTo5KXt9/8rafvdv2VhdHLNuDT3vLy1eZcUF16SV9/ZKwVFFZJ/MU+On70kZ04ek2MnL8jRo0cU5BTIof0H5Wz+dTl3+qQcPZMru7fvkTff2iLPbz2o4GZIjulA3zI0JzUlRbLplVflrTc3yaa39yiwuyoXzl5QIFEoBw/tl5e37JWOgUnJP3dYAdQu2b73uOTmFcqe/cckN+eS7FOA8O6uvQqIz0qOKuovX3xbiqrapA+Dk1nHhyAalRWh5196TX76ixfC7Mcb2g2px53UTv2lQ43yof0d8uOLvfLHO1rk2WON8suXzsiVqo4A7npU2Xe+9qqcuXRN9r27U47ml8mhXTvlwLF8uXRWZXq6KBjSGzqoVjd1S0dbs5w8dV4uXCyQs2fOyeZ39siFc7mydfteNUiXZevmN2X/kROyT0FD3qVC2aXXCgWrr77+tpTW90pLY4289PYWOaFtcf7kcXntzR1y/nyenM7Nl4Pb98mmnUfk9LFDsmnbdjl2+Ji8vmWfHDtxRKpa+hW8Nsq18nrp7u6RE5pvz/isXM27JAcPn5Kaulo5e2KfPP/2TjlzQYH02RzZd+i45CuoPHZY81QeD+/fIYd04tLMgJkaSBjQTmmH+eZ3fiCHjp5KDXAm52UAtG9MOlsaZeznf1emtv2BTL/26zJTe06ufPOfSNvev5KOkXkF7iNy5vQZKantkTGVffHli/Lsa5vl2IVLUqAG8e3X35KDqi+79qtR7BySJgVDl3QgL69tl7rKCjl1okBGpm9JqwLwg7t2y8nzV2RodEJOq5yqWodlZGhQjuzaLpu27pOTJ07Izr1H5PyZ87L38GkpLLwuVTq4nj1+TN5V2TR36eAYGSzfC0JmGKJfvviq/Ex1s6b+Qd30AZwt4mMKHr+v4OLHFU3yTHmTfOtGk/y0visAyi6dVAA2D53Ml5GbCzqYNMmbm7bKwRMKlC7kyJlTR+WFTbvk/LmL2m7n5VJ+nhw+dEgO7dujIPGUXMq7ISWFl+XlN7ZITduw1FZel5fUqO1494AUXi6T7du3qZ24KMcOndL88mTH5q1y9Gy+1OtMeu/2N2Tv8fNy/tRJOXTqohr5RrlckCdHzl6ViZlbUqMAda/alRPaD0pKy1S/y+Ts6eOyfccBOXpgt+rsDrVTN6VA7dTR46dk2/bdknvpipw6dES27zqg/eakvPrGZp3cXZa8nCKdyPZruU1SrrNzdmOQDwAMXTx55oJ84zvfl8PHTusEZrluRgFor8r1e60D8pwC0G8rwH5G6ZvV7XK8pVcGFaj0Dw6rzE7LNdXNyckpyTlzTN7avl/OnDurOlgkr7z9juw5rPwqj7k6eTpz6oQcgd/tu+TU6Xwp18nmgX3vyp6Tl2RsbFx279srm97dJwcO5ejE9bzea72OnZMTpy/KiYNHZOvOvTqJbwp94LW33pKCS8Wyd98hyb9yQ2pqauSwgqiK5iHV6SE5d0btxZFzcjE3TyoUmBZduigH9u7Rdr0gW956Uc4WN0pbY7WcUJ0/uH+f6sA5KVC7vGOL2ohTZ+XdbZt04nZS2/yStke96r3qmg7M9Y1tNqFEn1Rm9U3t8hy6+dyLUtPQklU3IWTPQIqtrVTAun3nLrlRWatpFCSrbtZrHXILSqTk6pWwgPHWzgNyQnVph/btw3v2ytub35Vi5aW8vFpOql05dSZPdu/YIYdPX5WBsZsKwKuU/12yU8eMQycuyLWSK/Lm5t1y4cJ52aWyy1d5d7a2y54d++T4mRyVTb688867OoHYI89v3idtvb7o8WA/fC+Iif2J06abR46rbqbsZjYAOqTtXFtbK7dv35bS0lLJ1wlK1JWXFsvAlAGzsoITOv6cksqyMjmpZZRfvyZ5BVelra1JRkb6pbWuNNj3kZvzIf7sWJ9cunhO6uu1nZuuy9DkjPQ03ZCL54tkpLdX7WKpLN69LecOHZTTqms3GhrCYss51clrxVfkxo1KHetPSs7ZUs3tthzcvVkqdFJWlKd9Xye+d27PyfXLJaGsW9PjUpiXJ9euX5cmnQSMDo1ITVmF4o5TUqxtuGv7AZm6fU/6yktl/4EzykeV2pUL0tPeIAfVLtdUVqvNPisNrd3LQOzExKSOhW8peHpD+9dy+cUBUHT3oOrVd5/5sfzFRz8hr765WQFvxVI7vJcEL6xA7j94dIluVNYtTfBWo0GdkJ48fV6x01FZUMz31Kc/I28oRhsZn46NH0eUdfjYSfnmt78nL7z0aujr3r+d0gD04AoAdHxB2j/2P0r7Wz+QjjkA6H+pAPQ/szAAqM5MywqL5LAaqB079siB87ly5PBZ2bH1XZ0N1yrQPKKduEBB0mk1oKfUkB2U7Vt262BxTk6ePCf7959T5S+UvafyZXB4LBjaswXFcl4V/czxs5Krg9GFM/ly5sRu2bHzuNwoL5eXX3pBNu09Ie1941Jw8YScv3RVzp3LUUEfUyOVI7sULJ08kStncs5Lrpbz8suvyS9f3yHXdABg1euBOj4EIVRA5ysK6F545Y1gODNn8h4XAPr5g43y0YOd8lx+v/zu2/VypmVGTnffkdM3umQQ3trb5cKx47Jtx7uy68gZ2XfilLz5ysvyxqvbFewcV1B/VXoHR6VQZ7nXq1pkaGxSTh/aI3sPnpPTpw/Lsz9/UdMek0uXrsuON98O4OP0+XzZo+1zTJVq1+49sm3fYfnpj34sZwqrpKOlTl7VAXq/ThDeeOF12bLzoA4gCvgrquXc0Yty8UyhnNKOeubsUXn5lTflnX0ndZJwWAHYgNRVVUhuEasgOphq+lwFzad0wNt34KDsUcN85NhhBQn5cu78CS1X20knAu9s2qEDXK6cOn5cXv3lz2TLoVyVISstJiNkd1RBDWB+36FjQb4Ydq7LACgGv7VFRn78t2Xh4o9kbqBFLvz0o/LG//cDcnnLM9KrE6c+lVPBxQs6yORJdbkaJR3kd59UcK2Dypa33pYXX9wkZ1Vvtm3eIddrOsIgduz4GdXbOmlTcHtAAeU1BTs5pxUcKNh6+60d0qSz99zzZxTEXlFDXCqvKZ/v7jsmh0+e0QEwXw4dUcC5Y7+mPSQH9hyUIzr4b9EJ0rW6TullRSqlC+8FucxeTulmmQ7Ymbrpg+agyv94+4A83dAr3yyule9cr5fPXW+UD9/okJ6w+jUs7S3N2l+PyFWddBRePC+//MXzOkjvkhM6yTyqenpIJ0BMNs9o3927e5dOCC/KhfPav/NOyZ4th1QHD8qPVO8KylqkrrpM3j2dK1e07x49dFKef/GX8trLb0v+hWty7izA66gcOnZWAUyVgkKVtw4op4+fk+MnTsp5BYmXCi6F3Rba57yCyhM6qBzYsVv2Kug9uH+/7D2wX8vPVfC1Q45rG/cOTUpBzlnZfeCo5F+6rAPTNp1IXFCbdEjefOMNeU0nznnnL2jbHZSWbgU0CkDLKhukWQemqG4yuKOb+3Uylamby1dAB+XLjf3ybZ30fq6oSn6hgP63S1R+zX0ypAA06OYFLV/BZGVFlRxQ0Pbz515TkHdcgd1J2Xc2V/YfPqH96YIc1/50/KwCQp3IXcxVgK8T0iO7T8trb7yq4Hp3GDD2HT8hOVfL5Nyx8wqidslzL/xSwdJZuawgEMB1YP8hydH+efXKFbWRakd0knBaweLRo6fl6rVStZen5cSFIrmh90eOUm6ubNuqE9+DB2X/7m1yLidX20Ht9YG9Uqx9pbW+WuW8W/tSvgKL4zqROKryPC07t74jL7zwkpw6f0nt1V65cFkH4b4BKVXdq6tvU72L6KYOPkE3X31j2QCZHYDmhDNpk9MLUlB4VeNUaz6ahjbQSfC+Hdj9s/Lqq6/KdrUdh/ep/T9XJMd2HZGzZ8/q5Oak8n9Udqvs8nVy/tpLz+nk8aiM37ov1SWlOolWoKW28uL5Y7JXgebPfvmyvPnO9qDbx3UsKtRJ1V61wSeOHpRtu4/KUW2fIzq5P5xbrLy/90AjSsiOSRG6eeBwWjdXAqBMPNyVKbiMusbKMrlSViMjA32yf9vb2r9ypOhyqU5CG6XoYr7axHOSk3sh2MJrJUVy4fhJae4clTszOhYooGvt6pZSneRdv1ask9ELUqzjSXN1jRTlFkiFtvu9u/NyNfeSdHU1y7Vrl+XY3l2y5Z1dUlpdrbbhhly+XCj554oDL1Vl+XJVdbu85JpO7Evk9q0FuZZ/UZrbOqW5vjzsOpYV5eikM1/yNf/TJ/LUljdKaVGxFF4qlVt3F6Vfx+iik2cVR5zS8st1kndRNr25RY4dPiMll4qk9HqZRNdBkc+Wrdtl85Zt0t8/kPI1lw2AnrtYEMbbj33qadmjdpLVfdfp95LoP9ihodGpJYI//OPiZxJ97VpZpfz057/QidtWBZCvhZV1dgHi4mcSZTFO73h3r4xOzspFndifUOyRuQo6oLIBgH5w10oAdPCmtG/6obTvfEHaSwql7Tf+hrT9i//YwnRQgqlGnb3W1ik4UCNc1dgilTWtalQr1ThdknKdrbZ2dOuM5rxcLqtTZS2RK6XVqhiX5EJhmRr69rDKUVh4TQ2/CqmtXU6dPCkF12qkRWe71arwNTXNiqCbNO21YERLS29IngIftqLrGhqlRTtZU0uXzqyq5PipizpbapW6OuVJeeFaxSwnr1Aa2/se+SoUwr6hs3sEzmoTZ5fwIywTgE6NDMmHd9XL/+6bZfJrL9XKB75YJLtL+uTty11S3tQrPWzhdPYqz01ab6X6VjXM1XJRO3zx9WqtX4MOdK1h662XrWK2nLQNmMlWqn+Zzkwv5F2V8qomaVC51qjsCgCqChgKLhdJcVmVgqSrUni1VEFhgdS0dKsB6JbT5y5IUXmDzgY1/HKZVFVVyVntTBUKcOt10KhTJSkqKdMZZankXSlT3hqkSWXJ1j4DaTga0dyshvm0FN1okEZtq+MKFirqm6T4ynW5oenL1cAd14lEQ2tHWCUsVOPWpPGuqvFgO9zbBZn5MQa25bJuwXO8YmBK+o9+X6a+9Tel5Se/Jtv/1f9W9nzov5H68uvSNciLXUNh+/HC+fNScKVc6ptb5brOSotKyhUsNElenhoeNRI5aghrm3tCx2MwD0c2dDJQwYz/bJ62Ya3quupajQ6iGq+rs1uN3Vk10A1SXlom+UVlUqPgo6G5TUrLyiU3v1gnSpU6i8zVtFUBMNW3PXrdW42WdFP7J7qJLmbqZhSAnusclH9Q1ilfKqmTr5U2yt8raZdP1vSFMEAV29Yc+TihMim7ofVSHSm9UatAol77fL1UN3VICQAn96o0NGkfVBnXNWjfbWyUCtXd4qsKLtUmNKjutKgeVDV3BX0vv1Ep53XgB2w2qnxrdGJz/MQFqWzskmGdddepfhddr1QwlR9sRp+CycHhCakovaa8FIS2PKUDYpnqarECk7Mq7+q6RttG17SXrpSqjRhUXVY9VHtU39Sm9qpBJ7cKqq5USLW2a06+9hsFQdXVjaqjPWpw7dxwu9oWlydGOK2bN5aOGLluRgEoMvtYw4D8i5KmAOb/9HqL/DfXu+SignxWm9HNrqCbF+TS1Qq5opP4fFbNa+jjjXKjtllqtf+cVJBYRn9uak7JUu1rZY3a17pgF65qP2LruUJtRpv2CWzxZe3zeZeLpaKyRdo6uiTn3EXJUfDQPTgpAwODUlhcqnqqMj55Xqpbem2A6uoKOyhXy+rleslVbcNiLbNFAd15KdG2RmbwcE1tb3FFUzhCU1FVozYWf7U92g9OnsqRKrVZRYVXtIxylaXalLrWsILe1NYVtoVdlkE3Vd7IrL65fUXdhNiCP6rgv/Dq9TBeHNSJHtvxAYCSn/bXSrVf9c3dagevS762eW1tW7BfNQp+i66XS1FRkerGFZUv/o1yMadACotKdOJ+QXIKSqVeeamEH9Wnq1euhsn16aN7ZfuBU6EPFSsA3frmu3JFJz3VlZU6oc8Jx64qtIylM7a/Iorq5pWgmytvwQOwCgoKZGRkRNrb2xXwXU6FmLu/eEcn7ddVT4dlbFD7gtqPmzdnZG52Xkb6e3V8aZJhzaNUx4XhsVFprKuVybm7cnduQkp0jG/Ttuxra5KWDgU0XS2qV1UyPjEu1Qpsbs4vagF3ZWpySku6J1MTOuGr1XFSeZ6anZVbs1PahiU6vhnf/b3d0qd6W1laKj2jN4Pf3OSIlnNDxqampb7qhrT3jcrkUHc4DjeicWYVJM7cVL1ub5WphTtya3pWbk5MysTkpMzNTUtPZ7v2rxYpK7ysY2GRjE8v/0TV0PCwTE9Py8zMbDiuEHXZzoCOjM9IRXW9/FIB2/TsnaDPawV9TxLBM7yzqo4ObfSlPwecfqwtUxYOQP901/4VACjEW+/Xr0r7q9+S9s/+c2l/47sBfPqBbA76w3Agv1dwAgO2ujUo/VoJBnaAk13Hw9lGKgbBJOdrALQDw5PhfCf3nm8406MCAfAgmH7tVJzTsfNJdhicAdIP3IazQJqGK7PTIMQUv4+SvLGcooLmGn0Jqb9vUC5WdsvX9tfLP3+pXP7161VS3dwrvb1qQFOrLAArP8fk+ZnsRoORDee6UvkF0jI4x4U/8uGMIme4gjzUn4O/yJuzipztRG7kNTCicgpnllAwBV0aZm02lm478gHkKh+koe36laIrlk7owADgLZRt9/DPai3foOPYALzBV6iPlgff5Jv5OSr8aFO/4kdeD7yEpMYRYNh3/hUZ3fQ70vjOZ6X6WpF0h680pJQd3QsyMKAMH9wH2SgfQb5a1zjdQA4DGkYc2zZUnomng42lJT/TRfiDL/J3GaJz6J7lvzzv94IydRPK1E2XL/VrVTre1i8/r+2Sjyhw2t/aH1Y/CfM8XSbe1wJYV7kE0vrTNxnwkHWU/Myy98NwTlPjU346L9oIQOf6ybla02/CerVcbAZtC6jp7qcsdEr1DVlr/YKOwp/eh3I1LTbD2k/bK/hb3+hTvSDM2sraGZ0PMgk8PqgTrpN+DTLRPDNfQuJFo5LOAdna3CefK22Rb1bqZFr7Wm9UDzS9989gD1N6BMEnV/qm9eflsoTQQewkMiI+/FBHzid6/0XOfRovLTd4Z0Aw/cQGBJ3I0GlvQ9qBowbUi2f0m4kvdgMeov4hv1C+yxW9MHnAW1SelOl1dQp8pMIyX0Kiba6VVsgpnbye04kD1NLO6rTlb+c54Yf6oSfIEttl40LQn4iMrW43tZ165apOyDnTTB3QOcLQoyEFMkx+WrtVNvrc2tKpE5dOlROy1clqqr4P2ORfEUV1k/bBLxsAvXPnTjgDWl5erpPy69rPe1Ih/2G5aQWly0+zru6yAVAI3eWLGHFhCS0nA6AN8qfv7l0FgEKsKA1P2aeYRmbi4yS0nNQoMnP2Z4zkQP+gTAwPyajOHocHbbVkWZqEYomBjlU8tuDSA5MNnO2DM2E1tHt4OqzyLIHPhLIShhLAFPVDF3lBZkAH8REdVIf1nre5o3ESepCWdLM1rZsAZF5EQp6DGj6qMuU5M21CD1KcbuJnkznArQHsKEDdMKUAWzYQ6ZNObHdYEFGAjl2Pi/skEiujQzqJSNyjc7NzC0GucfJGJ30SmtDKFABotQLQnXvkA3TwtZEZg4TWRgg6zj+h9REzeQZ19C98musBSuS8XkI342WZ0Hoo6GbQv0Sej4oS3Xx4AiRBs/MLKeiUuEfheGueHYeWDr6kEC/7hFanfpVhblWdAtB35QNhGyihhBJKKKGEEnp/U/9IOHYxM2tvpifu0Tr+WYqV5VjZJ7QmGhkel8v1TQZAU3JNXOISl7jEJS5xiUtc4h6rqx8akj/ZuevJB6CLi/dk4dYtmVtYSCihhBJKKKGEVqP5hB4rxcn8PaZbt2/Hfkz//eAaFID+6ZMOQOcVeN6cngk0PTsnt+7cUbob7t0/oYQSSiihhBJK6K87zczNy1QE/0zNzMrtR/g3p9kcZRWXV8mNmnq5c3f9f9Oa6VgB/dMdq2zBd3R0pf/fdRXHd7P4d4W1uIrK6vC9xNu372RNc0vDJoOQZxXt35LxyZtSpgIo1XSj45PBD+FD07PzOivRhtH43NNIgbShPE4mEW9W0/g1Ls6jJspiNXdqxhTnAVL+Z+dvB+A9qzOcKa17bLwVaU7mI7JZK83MLciCyhy5zuuVe+Qyf+tOyG/u1u0A/vGjTeLySCihhBJKKKGEHj3xUtng8IhM3LypWCKNbQCHd1cBhYTzfdOVVkzBYrd0nM90+cWl8nuf/IL849/9M/m13/tz+djXvi0tig1Xcvx160o8NQwOyZ9s35kdgF4pLpG3Nm9NPa3u+AsrgCXfGcvmqOD2nXvk4OFjcvzkafnLb3xXTp89nwpNO5h3AQMkR8cnZN/BI3LwyPFAe/YfluHRMZnVsGmlkeGB8LH524v3ZHJyUkYUoPI3dWM3ZwKQAkDReIArWz6/JRNjI9Lc3q3xRsJ3EG/dvaczibsBaC1AWo8FGuTOYkh/S4U5v3BbQa3yNH9LbuuzgbLFVPy7cmfR7gFq8/hpOuIC4m4v6ixibECKa5rk7n0JfCyQNpRxN6TDv6e9VuqaWmV4aFzmtYzbdy1PK0vrotfgp+nIN9RLAeut25R/T8ucla7+IZlLPcMT8QOYVD+W7bniF3jUe/7ft6WmTHbtPyIdqhhXz5+UI2cKwoeAD+zfL+WtPdJUXizv7joo3cM3Q7o5rdes1g+wCv8rgf2EEkoooYQSSmhjxKLUXR3PX39rsxQVXws4yTESAJTxPZubmpoK/3hVWVkphYWFD/zFqLvZubmwkBh1HT198s8/+HH5X//sk/KvPvxp+Z2PfVZ+/Q/+Qj7ylW8F/JXNtba2y37FbNkcAPSDW7MAUP4958tf+0YAoVXVNcI/hmRbqYTpYUXl4woS6+obpORaadZV06IrxXLg0NFwPzIyKt/87jNyuehqeI66uwqIbqYED4DKzb8sxdfKwj901NY3SumNCjl/MS8ALADeYF+HHDuTIzfqW6XqRpmczb0iuRfzpai0Rmprq6WkvEZ6evvC/xvXNbaEj6d3tDZIDf/E09YoFzR+W0u9XC65IY01leHvKMtvlId/Nyi4nCN1rW1ypfCa1Dc1SOfwlIz2t8nB/QfDv6DkXDwvheV1UnntuuzaeVDKa5slP/ecXFZ+K1o6pKe7XaprK8Lf31VVl8vLm9+WvScuSPfAoJw7eUKuVzZIYVGuXLpeKleLr8jrm16RndvfkRef366zjDbZu3e3XKtulh7l8+CRk1LT0CjHDu7VWUmNNDXXqIL0SlN1k5RcL5TdBw/LlaJ8eeaXz8s15em4KsCJk+fk6OEz0jM0JoUXT0t+aZXUVpTI/gP75YaC4etFOZJTVBZA7PWii7J5117JuXxdCvLOSWFttwy2Vck7u3bL4bOX5FrxZTlxuVyBdJ/Ut7VKe2OHVN4oDX+T2D08aavQqXZLKKGEEkoooYQejliAKrxaouBzi5w5fzH8V/tmBW+9/QNhAYo407OzYeEuzvEPh8PDw+E+Ly9PcnJywn2mY/yeVVAbddsPHpO//1t/KJ/8q+/J13/6gnz3l6/I73/qi/KPf/ffSYnipGzO8WA21zA4KH+2dUc8AN25e698+nNfluMnz2hlj8iRYycC0IxzrDQ2KjBsa+9QcNggObn5iqJnUqHL3bkLCnbyClJPCkJHR6Wvrz/1lHYBgCqqR7CATITe2NIqlwqvysW8S9LW0SknT58LMwIAaH9vmxRcq5TyihtySWcH1bUKRCtqpK6mXgpLrktru6ZVoHulpFgqGttlbHxUrpdVhP9TB2RWV5XK9q1b5c233pajZ84qaDsjWza/I29u3imHjp6U/fv2yqa3Nsm2/adkbGZOTh0+ItWd41Ked0h+/PNfyL4jh+TdLUfCf03vPHIiyOvUydOyO7dY6ioK5cipY7Lv4H4pVIC550yu5OeckNO5uXJ019vy5qa3ZfsJ/hc/V87ll8jVwlPhf4sLzl6RsyeOSl1zmxw4uEu2vLtbBqbm5eSBw3KtplUKzh2U7Xu3SbUC0px9J2T7sWNysSBfDuzfJvsuFcvVi5fl6H7+s3ivHD93Tk4XXpezR3fLCy9slYOHdklFbZ2cOnFAjp04LEcuFklnd6fkFJRIRXmJnC2tk9pqvZZU6IypSBrra2SfgvTOzkY5fLlS+pquyYWSK3Lt3OUArHfu2S0N3SOywLGBSMdJKKGEEkoooYQ2ToDM3v5BxSNbwxb8RcVQR46dDP7Rrfh7WQAo/3x1k2376Wk5c+aMXLhwIRWy3MUB0Dd27pV/9DsflN/44Mdly95D8rPXNsk/+cMPya/93p9JfvH1VKwHHX/Zy98kZ3MA0A9u3R4PQDknsGvvATmh4GKtjlVPtuDHJ7L/+8LI6Ji89MobIV5ldY288vpb0q7ANdNRvguV7XL+13jP/kNy7mKeUm64b25tD1vBM9oIg/1dUtHQIe1tzVJZXy9lFXWKvhulrKxcGytfCksrw38aXystltziivA/3uUav7e7XUpr22Th5qDs26sAsiBXzuaXS1N1kYK2Ajl+9JACq245cvhQ+A/7I+cvSG1Vnc4gcmXvwRNSev2qbNmyWXJLbsjVnGvS0tYuZwsuy9kzh2Xf/pNy9PhxeWeHhhcVy5E9u+TA6fNSUNkk7S0VcvTQfnnzlVdl76HDCvQqpaOrXY4c2qNAc4fOdq7J2ZMXpajosuxWcHexsFjy887JvlPn5UrRFdmrE4RzuUVy7fpl2frOJjl26LRcuH5DmlqaNM15OXruguScK5SqMpVDY4ncqKuTY+fPy9tvvC573j0px47slK3b9mq+JVKUe0G2HTwie/Zsk3f2HFc5NcpJrfeREzly8fwRefXtbVJZ1xRWdXe+e1hBdLFcKymSwwpst2/dLUXF5QrWN0thfafcuX17qd0SSiihhBJKKKGHp0XFlu/u2S+vv7lZfvrs82EnmGN0hLFbzFFFicef0tXVJfv27ZMDBw7Ijh07pKPjQcyFiwOg1ytr5Nd+98/k13//z+VLP/hZOP/J6ue//uhnZHBkNBXrQceueKnir2wOAPrnW7dmPwPKci4rlpkMZXOsZo4qwFzNDSljbMNzDrS3ry/l+6Dj3CUvISFgXkhqammTU2fPK11QkNQSznZGG8iJGQEvLE3qdaS/W4oVmI3c1AaanZXh0fHwsk1HW5v08Z/lXZ3SOzwRBE+66ZDHXDjPaDOLmXDGlP+AZYkbGp+4qaB3TnnvlfHpeRkZGZLewZGQzniY0dlKv0zMzsvNyTHpHx6Tqekp6ekb0LDoFvWM9A0MyviU1pEzHFrf0dHhEH9uYV6Gx8Y1zpz09PZqXRZkfn5Wunp6ZVoBd39/n4zenFO/Oc1jQCYiLwXxotPE2Fg4B2v1MQXlflDL41qYe1RuNHZqvW/J0OCAjE7OKK/j4aWz4YlpmRwfk+HxKZmZmZZuBeD8P/K01oH/FkaOk1re6MiwDI2rnCfGQ/19KyChhBJKKKGEEno0BBZhR5iXsIcU9HEUsam1LSzOET6pGGK1N+H7FZPU1dUtbcXHuXk+7xRzrvOVrbvCC0hsxf8P/+qP5J/9yUflTN7lVGi86+npk4s5+amnB12jAtAPv7MCAP1VOwAwqB7BQ6x28rKLv+DjW/RxZODRACXx7Nn9eYloIYBMe1uexk2FKQEyPe6ydP6c8gPIkr/nMRVJh5+lt7fxSTMTQK6Ga5yleKkl9KUyQ14GUkNZeg1xQpq5cNA4+FF2Ko3dax4hjsWzPC29A2OeQ72V18mpqRSwTpUZ4vM1AOfH/OAbP6uf1cvydF6tnKh/QgkllFBCCSX0aIlFN8Za8A/jsmMjvgn6uN3Vskp5cctOeXPnPmlsjV9BXY974gEoDhDKAVwHOuujFOjiXhvvwfD/QEllgRLbcyKXhBJKKKGEEnq/EeM4u8PvR2cA9J0nG4AmLnGJS1ziEpe4xCXur49rHhqSj7ICOjAwIE86cXYxoYQSSiihhBJKKCGjOLz0pNOQ8l1cVyef2PqOfICPkCeUUEIJJZRQQgkllNDjpoa+PvnEls3JFnziEpe4xCUucYlLXOLeG9c8OCCfemdTAkATl7jEJS5xiUtc4hL33rjmgQF5asvbCQBNXOISl7jEJS5xj9PxlfTHSYl7P7nmgX759OY3EwCauMQlLnGJS1ziHr3rmLgjB+tm5XDdjBx5THSgZkZyW2bk7p3bqVIT96S7FgWgT7/9RgJAE5e4xCUucYlL3KN2i/KRE9Pyv/nFtPwfXnp89B89Pyv/8+YhGR8eSJWbuCfdsQL61FuvJwA0cYlLXOISl7jEPWJ3/4780aEp+T+9PCP/9zcfH/2t1+bln73TL33dD/8PPYl7b1xzf5988s1X3zsAevfu3dSdOf7lKNPdifk/0zi/xCUucYlLXOIS9wQ7BaB/eiQNQP8fSv+XV6bl//jSdLhCrGD+py9Py//1jRmNNy3/5esz8p+9OrPk/39OxedKHPKIA6C/oQC0PwGg7xsHAH3qjVfiAej9+nK5960Pi8xOhed7W38h9/a+Lvd2vSyLn/pf5d6X/kAWP/87svjVPxKZHJX7pQWy+Dl9fvq35f6FQyGNu+7ubtm6dau89dZbcvXq1eDX2NgYnjdv3iw9PT3hu1CnTp2St99+W3bv3i0zMzPB7/Dhw/Lmm2/KmTNn5N69eyFt4hKXuMQlLnGJe9DNz89LbW2tdHQsB2OMp2NjY3L79u1A3E9OToYwnglnUejmzZsyPj4e/HkmHotALCBB+N26dSuE80xcxmv8PA94CC4DgP5XCi7/9Ni8PFN0Sz5+el4+f2FBfnzllnyz4Jb8vXdm5elzC/JrO2flU2fN/xvqj98PNP7X9f4fbp8NAPX/pnlB6wGg8AV/a3WZcdebPnEruxYFoE+//lIWAHpdAeUf/w+KPA303fvZFwPd7+uU+zcKZfFP/ke5t+05ud9QLvfrymTxj/6B3D+3X+5fOi2Lv/235X7FlZAOt3//fqmrq5OFhQV56aWXZGRkJADPwcFBaWpqkl27dklzc7Ps27cvdISjR4/KpUuXpKqqKviRbsuWLQG0rtWR9/T0tPT394drRUVFKDfq6Hx0LhxhKJg70hQWFkpnZ2dQOjpYe3u7FBcXS01NjUxNTUl5ebl0dXWFvOnwlZWVD5SxkhsaGgr1Ja/Z2dmU74OO+t+4cSOUjXF4WIfBQLbUZz0yXc0NDw9LaWlpkNmvwtFO1dXV0tDQkPJZ7jCK/AtDnOvr6wttkbjEJS5x71eHjSsoKAj2vaioKIxV7hiDsfmMWYxXbW1tS0DT7TbpGde4Z0xubW0NxH1LS4uMjo4GO+v5snhEvoSTJ3njB/hl3IoC0P/6jRn5f701I/ldi/Lv8xbkL5X+5b45udhxV3730JwCzzlpn7wnX8+/Jf/dplk523ZH/uLEvLxRflteKr0tv/7urPob4GSFFCD6/9T8ogB0oKdTIctisPOM4VBvb69MTEwELMB4B5gmnDGdcRfbT51Y4GL8hhibqRegmnvSux/pwRcO3hO3MRcA6GvZAGjlVQOVu1+R+4e3yL1P/5bce/nbqVAd7D/xz+V+0dlwf2/fm7L4md8O97j7LaqcI+mB3rfQUfbt27eHBmZFFDc3NxfAKFd3Bw8eDAp94cKFALpw586dC4BwrQ4gwmrriRMnQmfJyckJ9wBeOtSVK1dC/vn5+SE+igmAJB5KC890try8vKB0dGYUGR7oZHRYOhl5EY860XF9hXctjrgYipKSEqmvrw9XwCwdHf7hm9VjOgc8XLt2LfCQm5v7UCCPfC5fvhzKRibIGPAI6Ec+1BUQh2zWA1CRyfnz50M+pINP6kI+GDvaFPkRRqdHjj7RgCdkgDxJx5W2yJzFr+QwgG5YSY8hpnzkSp0og/oiO8LggTDK37t3b1ZwmrjEJS5x7weHvbx+/Xq4Z9zA9vr4i73FvgOcsLXYYRY/GHuxgYSxwMFiB3aTMQfCsdKJTWVcwr4yVuIAmz5WAdKwv4wDADdb3LkjH0wBUFYs2UL/6Ol5ef3GbfnixYWwIrqj9o7813oFkB5rvit76++E+Jsqb8s/3jErPyi8Jfsb7sjHNB3xf/3dOSnqXZRTrXfl726ZDX4OQIf7e6S3pzvwyngD/4yZ8AwA5R6ePZx68sziE2CUejAuMJ4jS/wYgxkP8ScuV5dPANmJ25Br6euVT7/6QhYAWlUsi7/3d+XeM58OK5+LH/yf5N5r37PA27dk8eO/IffzjoXHeztflMUv/X64X3KLy8970lCbNm0KjcosixVNHMqPv3cSgMGhQ7aF7+AI58BmrQ4wweopoOP06dOhY6BEDkQOHDgQOiczQhxAhI7HVj8K544yAauU7yuHXOGLzgv4dEcHphOu1QFAAYLUGTBMh3AQDAiHf+cFxSd/eKQzkY5Ow6wNiq7eruZoA/KhTAAvnQ5eOAKB7AlDRoCy9QBq0nFkgrTkzUo2cgV0wi+yxwhSNwfcTCyQKXxgGCn/5MmTIQ/aB2O2VldWVhbkxASCiQP1hA/Kpzzq4kYVHiA3uvC20ip04hKXuMQ96Y7xhwk8q3WMdz5mMj4wVkHYWsjHYsAY4w72m3vGA9IyUWfcBEyy4ocf4YAz0uOw5/hjR4kDEQcXxqToCqgCxb+/dVZ+cvWWfDlnQc6335X/bvOs7FfACdA8ruCTrfizbXflD48oRqi6Lf9096w8W3JLtur97x+ZC4Dzb706I1/JXZCPnJqX//y1yAro1oEAQNvbWsMYCS/wxUon4yjP4ALGfA/nnnEchywcXCI/XzklDnUkLSCWOhOHuI5bErd+FwDoy89nAaBll2Xxz/8x06jwfO8XX5V7z34l3AcA+tF/Kvdzj4bH+9fzZfH3/3uRXgVzw/2y+KF/Ivev5YUwHOCTbXhAAI6tztdffz3Mqpglce4Th1IDCtwBxACEOMCQK/1aHMpEh6LD0aFQKBQOxQHU0DF9hoRDySBAD/HcocDwix+KSqcEqMA3eTD787OpxFnPOVV4gU/yooMAuujwbjzI21eGqQfKT+d34Ew6nvFfz3YAnQ/wx4otgI2ORVnkC4ijg5EfwC0qi9UcBo0OyxW5UR/4Rt7kT33JE34B8AB76omBIC5pqBczeNIRh7ZbqyMfQCZ6gnEA9JIn9aGO8EV+GFsAKoaSsigTPUDuiUtc4hL3fnbYV2wrtg2bjv0DDAKosIfYRsYbVkDxw/6xWsr45uCLMY8wdsawjdzjz2SdMY48cYxBjOuMpYxlTP7xo7yhIcaO9AooQJHVyt87PBcA6L/YNxe25X/n4Jz8w22z8gcKMP+TF6flf9k1K7+5d05+a/+c/L83z8hv7JkLZ0U/c35B/oECWIDsf/rKdACi/kKSr4AO9nbJgvIBf/ABz4yhjCeMD9QDHj0c8oUHgDZygUhDXBabGPMh3853QEve61n4Sdxy19LbI0+/+FwWAFpeJIsf/l9EpmxF796zX5Z7z/9VuA8A9JO/Kffzj9uzNsK9zT9VwPo/y+Jf/Lrce+Hr2prppWlWIL/97W/LsWPHApAENAEuAJ4Q4ATF/sY3viHvvvtuWPmjA+HHSinb9jt37gwKnrjEJS5xiUtc4lZ3gCUAaTb32AFUzFvwAEfeauccZwCPr04HIMob8YSzqvlfKBHOlj3PxOeNeOIlb8H/9XABgL7wi3gAGgDkcJ8iz9SK3uSokr2wA+CUEVXq+Ywty4FunX7ZzCjqWE1j1sUsgtmWA0n8fNWJGRerVMwsiOP+rJ7yzGpp4hKXuMQlLnGJe5+4DAD6uCgBoO8/FwDoL3+eBYAmLnGJS1ziEpe4xG3UKQD93YNT8h+/OCf/+euPj/6TV27JP9k8IH3d9k5H4p5819zTLU899+MEgCYucYlLXOISl7hH7Rbl2Uvj8t+/OSL/aNPQY6O/p/n/0c4uGervDS8GcZ6TXdWEfvVEW3DGONM193TJp579YQJAE5e4xCUucYlL3KN3t+dnpau7W1pa+Tze4yPK4HgfoIcrx/cS+tUTbRF3hDIA0J/9IAGgiUtc4hKXuMQlLnGJe29cc3eXfPIn308AaOISl7jEJS5xiUtc4t4b19zdKU/96LsJAE1c4hKXuMQlLnGJS9x741q6O+TTP/q2fMD/TSehhB4H8a05vw//ubv4YJz10v37dg35ZYQ9KUS9V+LvSeb9SSD/RiHnhx61rMgvqpd+79fFoKPvXfuspisbpXQdE11L6P1BmX0x3SdNhx9XX4HIN5239533B6X7+q+W1to+zZ3t8tQPFYDy7wh8DD6hhB4l8Q8a/KEAfw3Hv1LV1vIXb/XhWl9fJ1VVlXL5sv2blFFV8IOqayx9XV1tiAs1NjZIc3PjEpWUFGt+dXrftMw/nppCespvaooLTxPhbW0tynOZVFby3/zNsfFWpiYpKyuVGq1HS0s8f/BCHYyfJmltbQlXf6buxcVXHyi/qcnqEfWDGtXfZdvQWL9iXeGJsolLWXFxHjcZf8vb1MnrjP7w71nEbcmI8yBZPZAbckcWcfWn7jdulKqeVQSZ80wa9A895U8y0EHnLZscl9ohi4xXoyalltDuzVJ8/bpUVFYGXuLiboSQITLgH3Hiwp90Wkk/VqJs7bURcpuR6edX/kb4ve5DlGs8mE0zfee/3DPDH0zrFJUtca0O6fCg22pDrF7YJP5uMx1OGgtP5xcNc1qt/ZbL1sriH+ywu4SFctTG8w929E/r17WhztF8VqK16AJ5MgbRnvQZbGNpKf3GZOzxuA/2VXmrr7exiTj8gyA2I9tYEZX3Won4NXU1UllbKbVaFnVOy8vbpTHIhDAI3mmXR6X/66W2Nv7WtTzY15XGzc72Nim8ViyffkYBKB995y8X+RB8Qgk9KuIfrzAcubk5qnTN+jwkU1M35ebNCZmevimdnfw1ZrWMjo6o/g2Ev27j2tfXq3GHNd5kuEJjYyMyOTke/GZmpqSjo13j8b/v5DcZQxPhSjhE2vHx0SX/lWhqiutEAAPj42Op57WTp8eAUG629F6P7u6uwGNPT5dMTKTLww8ehoYGQtxo2ri6wCsyRJ48m7zi60s7wB/5rLd+aZpQfrPXbzWCv1Ft13T6iXA/Ozstw8NDQTcwpCvJ0Ilw4pFuYIC/rEV/LL+4uFwxlsPDgyEuf7HHX9TyV4TooKf1fJFtNP1E8LM2mEr5r5dC/npt6eiQzp7u0N4bzSueJoKxp+9Yv4uL86TSREq+cWEr00bTxRN8jAVCD+ifY2OjQaZmr/pDHNepx02UY7po/Rp+0Hl4WfJL8RlNF6Wgvxqe7rsToQ9E+zJ1pZ7IEn/uvZ7Gw6hMpsrDPypz8ibMbXacTqd5SNs7bNzAQF8AdcPKD/04jUv6g60I5ZJnio/MfNdDy/OwOnidsQWAPcIoz2XL1fgwfQhyCvFbU+PRcjvt5PHjwuIo8DU5IQPDOh4O9ao8htSum02DrL3Ggq2n7V0HsF0DqpOTmvZh5bN2svGc8vr7e9XmNIW6rlT+7YV5qVRQ/cnvfV0+wH/AJpTQoyb+T5d/sQorWDpzBFjcvXtbFhfvKN2Vzq5OVdg+uX37Vui4MzPTgbifn5+VO3duaR6zej8nt27Na5rbcu/eXfXjP327wz35xRFl3L+/GDoixot8VoofJdLRmeng3MfFWYngE97hkSu8xMe7o3VfkK4gh94wY6QzwydhIveDzACpmXwsqDyizxAymlHZkYZ8s5ULkV9vb08wBmuVSxwtqCGJ818LLSqRHl55hg8I2bPSwADmsshMGyXCFxbmghFEd8hztTQi94KRZOCYmJhQWfQFI46uxaWlHf0eOcfJfz1EGfe1br06wA6Ojmp7bLwN4gi5ob8AbOoaF+dJpaAXKt+ozNdKpKF94sI2TNqf0VHPF12jnwLqV+tnG6Fs+WFXonyEuuozeg9483TY01u3rE9loztK9JM7d+yZfKP9hmcnyrgdsWPEgwf4icblHgr9Q2XE1XmNEvkQn3yi/ugsk/Fg+/WZOkGzszMhP9I5D4+Konx7/vBB27a2tobxyMM8nvd96kY4smYcA6iT1uNFKVNGayH6wYza8olp1TWVg6dHJtg5GzNngnxcnjaGmt+jllU2YiyhfRjDWDziPpscnHANrU3yyW//e/kA/7meUEKPmmZnZxU8dUheXm7YGqDDoHwYLjoLMyUGSRTWaD4ARTo/RohOxZWOzj0GF8VG0RkA6GD4ZRJxSNOrM1IIINPT0x2AK+XHpXEiTwy6A9y4OKsRZcA3xnS1PKL8UCZy8A4N3/ix9eRAkXhu2D2dEzLywSgznDCXIURezPZZwaG8aNz1EIOTTxY2SvNaV+RO+7AlDijkfq2yA3Az0UC/qONKbUwYhIFGRxsaGoQJAIPHSmnxJxy+kO3dJf9bYUCKa49sRF0BCUMKPEfGGbTi9fhhCNmxmgTIztZPnlRC99cjzyiRNqrnj5KQIxMUVvewUUEPVtC1jRB5UoeoH/WBCMvsa/ADL5m2LTOPOHIgyT1pPY3dw0daz518MSCzrKjMCXd+CAOgeZiHk0/UD31lLGAVkXvSUVe7PpjHwxN2y8Yd+jB+Lmf4BsixCspCCraCcSma3gCg7a7R/7HTrJxm62vUGXnGha1E2MaZOQWVYfHGbN3M9HSQL/zDl/MMcQ+/8E3aaDs9aiJvH0cYXxl3fKEkLn6UcPUtjfLxb381AaAJPR5yAJqTmxNAFFsIbkAx4o1NTUFpvXN7J5rTOLcindUVmisdkK3qbB0df5b+Ozrbw+BLB2EFCONGJ+E5Lp0TZRCPcrzcjZDl05UycKvnA1+sSAIIMcJdXR3hHhCKzHh2w58N8BEG3zYzNiOF0SM+/hD3rGZ4fMrMHLzWSxg9jF1cWBwhE64YVOpN+v6BfmlsbAyrkLRhtvZ1gt+FWzb4As6pQ1y8KJGGspDP2NiYTmT6wyDDRMEMZ3w6KABt5RvevU1DvVODWFyaTPI6TSrPAyMjMqUDyb1V6rlRQq7oD3q/miyfJGIw38hA7bTWtlgv0d7YKSYq02qzKIdJRFzcjRL65UCFK36ub0YPygVbif4DOrwPo5drkQNleDmeJtgM9SO/5WU7EEzH93zgKyoL4nq418fDIPKJPkPwjo3DPiEHLx+Ze5mPkjxvyOsHn+n7uTB2sRszqzJhZ8ltTHhO2VfGL+rDyh/b7N7XovLBrpgc0vVGXtE42SjIQ/N3Gz6dAp/Iyykan2fyxcahG5nhj4LI0+029cbOcL8eO2MAtEE+/q0vZwGgU9MyOavGcu7W0v3NmXl7Jpx7/CYn9V5nhcTleXpGbs4uaLzbms5WGdZKbNk6IWi+os89aH5Sy8HPlpdpFAbWeUP6qXvixuW7GkXLjeZHOZTHPfF4joY7L6TzZ7+aolie0XwgwjJ5WIk8H4i05ME9vGTyh8yI43wRHs3H70lDHJfpRnmDaBvy4i+3uHd//NiCv3SpIKyAAi5u6uBL5+CerWUUN7MjZjM4gATb6sg+qNIxurs7VTaTSyt7dBhmqqx0EZ6Zxol4pAMAsiUaF2ctRD4YG/JZqwFgFYzt0vYOZt2TIR08wC8E/wZo1ZBlkQ+rFdamtDU6Z0bTZ+sO9n2wQD5+fuhhV+Fos7UOFMS7fccMFmeZWIVku4uBFL+VZOZhGGTir3Ulinw9DfXt6ekJZdNODHzIiThxaSHi+bYm9z5Q3r79YNkPPlO+6pa2A9vtY5MTKYMdz3Ncn1gvoTOcuWbSt5LOPymE7lLnOHCyViJ9dJB/VET70W9YZacPMYF71OVEwV0adKif1sknRnETJOwBPKHX1N/1c636Q1nEN7KdJsrlPq5Pef7Rvk7fsbLTbeBp43jBL/qMfoYznqqr9EEDn+T/cH0gG1kddbwKPKfreEv7ssmdCf5tHUe6A8CiXoA/bE0AdinQCgjFH/45p88KKPfkj0yCnUvJAzDo9SZ/8rB2NiIsTt74u/womzIz5ZlJZvNtsSEuz40SeVE/8qW+jLPoHX7rLccAaL0C0C/GANAZHcQ6a2S+aJvMX94iM21lMltxSuav7JDZqrMKLhdkpqVEZuvyZHJBB8feZg3bLnM3jmm6apm/ukvmL22SmcYiA6SZ+ccQIIgXVs6cORPeROVttKNHj8rZs2els7NTKz2vytAnvLHPzOTUqVPhbCGCLi0tlWPHjoWBLAqy1kLEJ93JkyelpKQk5Hf16lU5fvx4KJdVGfwpv6KiQpVsPJRL+aye8PYc9wUFBWFQO3/+fHjrm5duqM/p06dDXThIffHixRA2PDwcyonjJ5OQC2+DIxfetOMe3igT/rq6ugK/ozqw5eTkyJEjR0K8ysrKkAZeKQ9giJy4QsSFH/iHt3PnzsmFCxd0NjO4Zt4g8gJ40jaUBQDyMAegV4ouh5cheNmNToyB4QUkOrd30DSlt9ujhJKz7Q4AXQko0BF8Jh3tFOQJAF0JrJghGQyrjpxRjYuzVqI8VtZWMxZRApDAQ1z9AIscOGdblWfPF1DksjPDw2Fw9BrjyNYRkyQmGX6eanopT+RAOtrC/TZKgFryiguLEnVbVLDLto299d8c6oVhxZjBc7b2wZ96+4DrdckWHyIMcEMaVq8G+geEF44AE3d0YEHeyIgtNHjIllemXjqI55xWJpCc0Tp4XM9vZHwsbLczyLHqmbm1GSXSRsvaCFEvBnQmNdzHxXmSiPrSZ6Mraesl9O/2I9+qNULf0CHXwbXo+loJm0R+5A0AApxEAR5EmfSNqB/EThFyQ7fRY8/jYXRo5d2M5ZME+KZveJl2HMXKpg4OwqJ5hHZK+WHXAG4cq0JPyYt6ROM/Sgo8ahlmGwF+xl9og1taF5Ul/sQFgGIrsFnUjwUf0nl6/LAZxLUVUAOg5EUdQp5aV9qHZ5eby4QrhB9hxPUw/KCorMx+x8vG9RL7z/gNboiLt1Hy/Bl/GNcYI3mOG6vWQri6lgb52DfjAOjNKZmcVqEpoAR0Tk6p8C6+KFNDPbJw/pcy1dciC3mvy61TP5TJWVW+vNdkuqNC5ipOyHR7ucw0XJb5grfCyumDeT9INCzAbvv27QHwAUB5BlSWl5cHgbKyd+3atQCuHBwWFRWFz7QAxgB/Bw8eXBe4Ix6g6MCBAyE9n38ARAHGHOTi96Mf/SgALMAj4QA3FBPgCmirr68P/oA/QDNxCd+xY0d4qxbQSF6kJw3ANQrUshFy4Uo+5IEskAugnLrzfcS8vDx57bXX1ABNBLC3b9++kDdAOD8/PwBK8uCNdOQDYASs7t69O8QnP8A3YNlXotbCmxOKThkf+tCH5Otf/7oq5OJSmAPQoqJCbdf6EI/OTWdkIsGWBcoYjFiqs0Y7nBNKTudju5hnOkM03MmMr21XZ3YMDB0gg4EkW6fB/1Ftv1MPViw3kg8z80w/8oEvB4s8Y6yQZaB52xaKgk1kzTPE7BnZEMeNHnngv9KRhvUQdY7zhygL4wwvrPLykhGrHmbIjS90EWBIPply4xl/wDWD7c2pyWXhceQyos1HRjinxBGHgSAXQKOvKKEbGFQmN3FgjTyy1Y2VDVY2o4BySb5KlDOs/Y2V/wA8Y1axHgfRnhxBYcB4PwBQH5wfhlbSv40SOkT/iuol9mllkLY+Qv/j/DOJMpGTywr9CnZTCeCBngf7qvnBK/fwusQz/qRdAeSTzvU3jmzCmw43mZu9In9k5X2VMv3q8SH352gUdoqFAfxJ9yj0YCUyOdgWP/WEZwOVVm+2171+2FrsBX2JcMZj6hcAqF6ZTJIGOQPK2JmjDuTneULBDmt8bBzP2ADikZZneHK7gHzhL/ileHb9IE/sdVz7EIejIYQTLzP8YQkbgi3xCe3D2hQHoB//5pfit+An5+7IbF2ugtCjMrmwKAsXnpeF/DfDyuZUT2O4zl9+R2aai/X+7QA2J+fvhi16VkfnSvbo850H8s1GABlW4w4dOhSA1p07dwKIAhSxwkYcVu0ANCdOnAh+fPCUb/YBQnEAKYDjWgEUZQIGAYeAOfK7dOlSAMA4gCgAD1BJmYBRVjQBnBArm4BKAOzhw4fDM2CRPDhf5vXhCtClHAArAHCtIJm6IAPyYQXz9u3bIX9WY+EfkA5PyIx84ZO6wNfevXtDXcgHAEpc7hno4RN5Un/kBn+AWoAhq71RHlYiAOe2bdvkb/7NvxmAejYAyjfTAKB0How55fhqKIYVfyjTWHlHBSRx5TkaHiU6BedRWFHL7CA8AzBYecsGtsgbAEpnXqmc1Yi0GCp4Xm9HnZnnuMukbQ/deRCEdXa2B4NmhtS22bliDCmTZwehFv4gAIXM6NlA4QPAwxLtkzkwUwYyYFDESPNpE9qBckMa5QM98KMZgCZ0x/XA2wE9YYBFdzmi4ADbwzMJf+QBWEXvmLww4SHfdPtbWvxYgSFunG74ik7Uj/zxq9S+2TMwkLWdxwG/yvNGz3rCT7Y6ZiPiww99YaUXI54Usr7/cMCDPLIdTdkoIUf0mc8azWqf8Xag3TP1YSWCtzh/9C/0XQ1faUU8Sug8aQCRDkDhEV3HrnJFX4lrYDENmglbCXxytCDkneEfJfLxvgstASi9D22QKs+BpId7fCjYA+UF/QTkEQcdJV5m3MdFgEhkydXrA09uW7FFfJXEj0MhF1tZ1Mm92iKTM2kNxDJu0NdI63InHOBJOPLAtmFjyMPTebyQl5KlV940jHuXZchLy8VW8ux2AcKeG2++7R5f542S84D9Xu94lo1wqwPQ6nMyd21/AJILF1/U5/MyX/iO+u2TW+eek4XcV2W+aKv6bZXpziqZKz8RtuBnWktlrmhbyCMu70xiZgFAYnWTlU0ADSt6bCED3li1A4T5Fi9gjK1nABMEsGPFkRU+0hPfVw9XIl8BJR3pyR+QCfAkH4AZW+uAOADd66+/Hj7qDIhkRRLgyT08APx8dRZgyLY26QB4O3fuDOCRJX3ALPFZ0Y3jKUrUgZclPC1yQU6sbAJ24eGdd94J9YcXBlqAMOAdvkgHL+RFuv3794c4gGPuAayEk578APzUHdkjw0x+4oj0xP/85z8v3/zmN7VjxAHQy2GFle1tlHlQZ5W86eyggs5uM7fl51uIyxXwQOdaaSB1A8a50rhwOk76vGP2TkQno7PHha2HKGO1t/WjBNicW5iVidmJQNPzUw8MSuTJuT4AHHU1YImcTW4YM+SEXA2g2YzZ42FcCXcDaIaFFePOJVk/DGH43KBy73KmvdnZ6NY+i5HGmAVDrrz4gAqPgV/1ZyAlDJ4w5tQB4Inx9vpgiLnPbKtQD5UF9aXv0K/ZkSAuYV5Py5tBwAYfJgtR3VuNHOzwQhF19nydAJyjynOP9rdQbiRsrUQ6m6SZ7iPPzHI8nodzbph6sFrhZ+oy4z9pRDs8bJ97FHlkEnJ0+xQXvlZCP+J0Kwp+1kIcT0Bfo2nIl35DH8LWOIDycOL7c0i3AjhhC3o1GRq4sv7Ns/cf7/sWR9tC43j40nGVlC76+X9sWdTfaXUeHr6t6TNmd2xFE94hW2WeDWMOYwGyo69jj9ADACnXYLs0HlfSYetZ3ICvJflrvWmbkIfG4U127J7bZ7djPHNv/h5Hy8NGBn8vm/HWnuER2Vqelt7rFa3noyDsCnXj3Kfb9IclB6Cf+FY2ADozF0DlTMu1cD9bc1H9VTD1BTJ/dadMjQ3LTR0QZmtzZLq3yc6Alh4KH0/lTCjnP0kXl3ccAQYBcKzmcWUVjnOMAC9Wy1j1Y3uYFUC2tQGHAEbSAbRY3SMeK5OAP/zjyskkzoCSBgAZPQNKfoBQyuKcGgMgIBRQCICET8oDBPrbtA5O2aIHMHt9AHcAZsAdeQB618of8VjdJB+OIMAvoBze+OcGrn48gS1GyuSZMGSE3DiWAN/wBQ+EsbLr9/DjfCNv+LWVptVBPECVtgLM+nEJD3MAyktI5MlLHygfs154xVh6Z+ZKB4wqKYaJbVqARzbFp8OxhUpntEPR8YCP9BgJwE1cuNOjAqCUwYrbalugbqy43pxVec5OBgKEYgyjq6BuNNvb24Jhc0PkxtDv8V8yYim58uz3pEX28IhBpc7I0Mt5WPIXc/h4MlvtDDaUC3+0D4O68WgGmCthYQBI1YF2Cvym7vlqAv7Uw4lwyMulTPIgPjqPjqFz5JnZ5siWuNwT5m+Mr8XAUs4MwFkHLttWX270rSydaOmkj8GLc6LR8LUQeQAg0WlWVwDIPFMXyouSy5WBnRffSGN1ya7nTxIBAJYG7Q2Srx7FhW2EkCv9BF3Kdq50rXYCPYvjjXbL9FuNSIO8/Jl84QN/eKWsKF+E4wdANJ3PLqe18OPpkQ8yj/Li9XRQ6mCVe/oVfR7bxTau+3naKMFnnL8T9XsUNjpeVraT1Mw3mdU20g+pa5gIq/0JxxzUllEXs8EGYDnCw1hFHthW8vW+aeS2zWwwdo/xFWLMtHubVPOMrXP7FvVn59f9OPpj9zYRp7xo/R4V0U62m/LovqiBq29tkE9+JwsARdA3p9WwBRCp97M6QAJIlt5w18aA8I++BU8cXjyasbNX8XnHE+AK8i1gAIw1hq2yIWgAD/4eDz+/x5+4+GXmvRJ5uRBpySuan+cJsPNw4hIe5dH54B6/aL7RcMLi+MhGngdpeY6WCXkcl0VURh4ORXnjPpoPzx4eTbMWojzSIJ/oyin5cyQCsMvflKHAdHq2NgAG3skMWDCTTBsDlJ7VMhQ/m6GiM9DxGJgZpFn1WmnQ7eyy7Z5sHZX8HsUZUIj0lNXTk311EX+MLSsEM/Oq4wo6HYBCAFL/ZJITQBHACNig7hg1A5gGPI3sOernxg/jSDhkefIppm5tt4f/XiTpaSvy4gUjiHvaxNsKw8lAGQWRvjKAQScO1xBPdahVJ1jwjl9YEYiko72JR3oMP3Uy0M+LRnxkn7fNTc7Oow2QD77kcfeuTXZu3swuB/IBcKKnfBg6bludOJPKW9+QTvpU/huVKfyxMk16iDa0t/e7IqC0O+gCfqyK0w+YUJB2o+W+12SD/sqAYy1EHuQVF7ZR8tWuzP4btr61vKi9Woloj0x9W2u9l+uubcFH84IH032bzEXzDfca1/sV/cNWJJfLyeuTyWMceXkQ/cj9rVyzR56/1xubgBzRU3jJZs+dVpNLXB3WS/BFOb6S6370GxY8WHRiUh9Ng/wY17A/Lgd4IR332BzagXYK11Se1NntLzYZWVA2flwJJz75TwWbZhN08JPFZ3z3xRpbWCCO2cGb4VwvfGfq6aMi2osxIq4vbJSWAOi3Y19CevJovaAyoV89AUBZAeWvOAGgdOxJnUjw94p0LutQDpTSq58oOR2agZZrnNLTKeiIDMBsrRNvtUF3NQAKuAOEAGJWM5JrIfLA6MJntjJZ4Vy4zSfN0sDTCUAKMI2uglJHgBXghLq4/DCEZuDSAM3kauFu5DB6yJp78qPOAJeVgP5qRN1ISzkcrWDVkzzhNdomxKP8sKKp5DxyhScDmGZ48ZvQOG1d9i1VyOsSQCfpNL4DWnSLv+9jy31gcCCcvaK8qNzJAzn5c5SIx2CR7TiC3EffZmSUlcWUsZ/W5+gLY6x0jqp+841PVkviAOpaCJmxgokueptQHvdcqQftCXFPfMIg7uP4fy+IctdbNgM5co8LWw89ClDiRB3gCb0i38w6raRHUYIfiPiZvLl/1M/JwQ08eL2cJwMtUQBqeQTgojaXOK4XLlsvGzAa94Ij4eSb6R9HxAUMZdbf/Skv6seVPuo7S1F7kI3i5BUNi9bfKQok10LZ6ksfGlT7wbhFf/f6IH/kil3imllP6jWvtpoxi3C+9BF41XhckRdyMBxjf2QAeMTWASYh7sMYyVlRpXG1AW4rGZOCTdRw+6tVSO3euL246aDVZQO/meT8rpdIS/tRj7jwjZAD0E+9XwBoQu8/SgPQ3LDVzzYqndv+6cZmdHRywETUIGAEot9ViyouRGens/HpCwwBIGq1DkY+zFDprNmMIP50flaTHsWWtNfDPuuU3fBOzalhyVj9TIPQyWDEMkEoW1kYIeSAAUQOGDTkiQFMA7v0KuhyMsAPj5zvoc5xsl6JkDlpMEysxjXqxIL2JSxbXqSBN9qBLS7AshlgW83EH769Tv7XosjAwaevhHLFMEPhRaM+e8mMdFF9IC8GgLiBK0rwzACCLnr68GkslffQ6IhUNTZJTXNzWNkY1jJHVf7eLsSf0AEEAEo+0fLXS6Rf6fwweUcpM/y9JueBPk27ZMo/K2m7POygRlm0Lde48LVQyCPCB7yjcwCCTCC0nrLYtiU+cskMo96E+zP30boQDrnuEod7dNie0+AWfr3/eH5xRL6ZvFv+D+4IeFhc+8SBN9K7TYHQW/TYd6fcz8NXIqujrQ5mhrksnKi7yyXqvxrxHWJ4Jq37wR914DgdNptw54FyHIDG8QWRHr5ZLWQC6fKjH2OrOdbGLiPtxPhIXuwc+m4lYRwxpC4BXGoa/HmvgheL7927p8B2MVx5YRrinjBfHQfg2i6k2Vb0GL69jaN1pk4rk8UhLQspmZ+bexhyAPrUd7N9iD6hhB6SfAu+oCBf+BA94IIzqxgkDAmAwgEoHQPFxGhx397eGpQ/U3HNSKTB51qNGvn6VjOf/4iLA/H9T87RTU9n/1zTWokOCygkv5Xy4s33KADlv38npvR5xlZBAahRQwk4pv6skGFcCIOQpW3XpLd8zMgZ0HfQj7whjCN8AfT7FPAgoyhf2Yh2IS5XeODNdmbIDOLuH5cOwqjBK0YYA+v8BECqRhPeLZ4ZQZ4Jd8PPM0RcB5+AZ1404hwyeafPXKZfNApfFViBL8hl4YftQ/kqx5qmJimtqZVr1TXSpPrMx+RZ4TQe0+lXO7u2VqIOj+rLBI+TXJ7oGu1JG7JqzYQCua8m7+gZwbUSsrFVJQMpbjceluwojPUxrugXdiZaB8rCz+OthQK/GXoR/CJAimf6J/XhPqpTlE+5ngdX6k48/F3O9Hv6yEoyN14svt2nQW72+A/qdFwa/Ohn5I19os9iE7B9gKON2FLjL92+5ON9zMvnSrmZ2+Vrocx6IEvOjbNQQZjpZ7r+tD2AMbPuUaKeyAC72NRknzUEVAIWow5QycvCnOkM/KtthnifhEUbQDDE+XnGS8ZT8je99+N/dqTCJjroAuPcvUCAUo7EeVz4Rj8M/PoxObO5vgDgtthBq8uHZ9oSm+j65pRZ/yi5nOJewMQ1KAD99Pe+Ih+YvCfyXtLN2bmwXQBaT+j9RZwZXSvRKQCcuXm5UldXqwBhRPj/d66z2iFQdohOglKy0oTi0+novHSAqJJzjx+zMTrCeowaaelIgFBABp0jrgOR5+ws3xztzpo/RoDy48KiZPza54dW45U34CdTLyEBPsd0Bj2uQJS34d0oeFzyArwBUnwQpiyu0Vlv9Or35GVA1IAq6bhm23qOEuEMLsiO84i12qa0Fel5+3q19E7Eox0xfr7iiQHEEGbGdQNoBtcmKg5eedGILXeOYLBdRXrq73xQBpSZ50qEbAOYVrlS18a2dqlsaAx8sOLpLxb59robWWi1+pM3RBquGHTI/blnckR9eEP4V/USEfxF65VJ1NPb0IEn+sRzWIXRe9rW9TJbHshxpXIgB2PkRXwACPerpVsveZ/2elEnrlH+eaZcrnFb2XEU4mq+cX4MzFzRNSgaJ5OcPz5XRXoI0MVqPDzSB5F5nFzwc6KckFbjx8XNpLhJFW+4Z9YJcHhH+SB/Jsdd3Z1BJ3wiF42bSVavB+0p/MGrx4Fnj+vxAWHEmVf7GfVfC5GOMuAPwqYB+szOLF9hJl/slB/ticsvSsRlYsyYiWOMo6+wosmkGfsFAAx5puwaYw4vrboueDnwxY4XthY7zbO1o9lC64N833sk7ADxDOCkLEAoABjinDvA10Gqr6zinwbDyNkAK2MFLzqRHy9jUx/yZxHHeaZ/2jeVl8vEQLHrqk+Y0vqGa2hrlKe//1X5wNzW5+S9ovm3fyoTteUycnM6rFgk9P4i3piH2PKEBgbsih8vf7g/xKef+PwO3xv17z/y5QCU18Enyo5CYqg429LS3izDo8PSp7NQwlyxGaBF7isPwwFAEt+Vea1EXgAUe2mDv1iLNyR0LOJkC6NDxYVl0lpXQCG2cumkvHjECihAdEqBsK1sGFgk3OPDB0YJAwY/1AU/Mz626omRcvDKM3n4vcufvJAloIty4mSCHwCTcga0DZlEMEtHhoCl9R5XsDLs80q+aou/8ZfexvO48EzZxDfjPRF0jYEOowtYoN7oD/fkg+FDHtG81kLIgrd0MfLUi5VOG+DmZFDL8jj3U/oXbZNMclBJPtQDvWWQgdAv/1SSbdGNaX8ZDLoyODgQ2w6rEfW9vYE6ZxL5xMkOniDkQZshb+TuE0iIsKDHYZXFQCjPkOfrFG2nNNlAZWRpieODWOAjVdajJC+H+tEv4iZDHu5xM8PjKDMeaR1gUD8HeKu1N/G8/5I+kPpZesszgOaUDJEXZRPONdxrOxEP8LxW/uGRvKJ+mfVHx4mHPeALJ4AUdH81m+cEiPa2zSTn2+plq39hXNAwwA/3wYak7F22fDIJ8I48iQ+f5AH4HE3x7p+k8npSLvaHMlZrK/Tev8QD8POdHtqO/hLK1XjIlbywD9gx7IHIg8fJ4Idy4QV+iYudQEeJC2/wT974uY5QDrbe/eFrVG0QNIYdxV6qH7xNK+Bkku8rqbdvGyj1rX/qg3zYaWKsYGGJL/swplM/eIMX5z3aDrSd2fC0zgQA2qoAlBXQO4Vn5b2iuwUnZba3U6bm7G3whJ5csmX79D2zOT61VFh4WUpLry9RybUSuXK1WMpKy6S4+Gr4JBTEZ6n4o4CystIAlpi9ceX8DR2EToMx9A7W2t4q49PjYTWQbRCUGeOGMtOBWBXiBRcGP9K4Mq+VMCgYZ4Asg3zcGTvKpLNkWwF1I5DpH0cYSMoEbKwlDUZ1es62428qAA2GQevKihKDYrQDwyfHFDAu7ke4A07v8FwxQu4HkSYYbc0/8KV5YdAYwKJ15h750za9Cvb4tBgDTACqGsZqHXLkvBTxPN1KBN8YXltRt5Uy+HDDlVlPiDajreCZc1SsejLB8QHE8/GVNwAqRnkjZ5bgg3y9/ZeA9/Bw4IN6jqucuvv55IrFj8uHtHY2tV+Nd3+QL8AWWcIzV+qEH3Eg9Bv+SZst39XI848LWyuRPlPXIPxoKwOefH5t+UpNGLCVeEZWxEGnqFMgBsHUQAgtC/PwcNV21HvalQHyYeuzFqKN4Z+yfBITbQPqTrj7OXBciTLlCJHO80FHo2FxRDzy4UsPDr7IEz8Pg3cAFXwTD9ljV8OqZEx+mX6rEeVSjj9TPuR9nkkUq3PoMvmv1Rasl5x39M6P1CDLTP7WQsjM9NfSAaYAV9x7OeiAtztyZxzk3vPIJNKRp32BgxfCboWJJbyxmwGfngdx8ff49H/8oscvnLAHEHbc343AnzTcky7sDmj+oc+gB2pHyd/TQoy7S8e8ZiZkfGY8jLdjU2MyelOB6aTSxEjoe9Nqn71f0ud5bwPga2OSfcXHQPOgAlL7y1LsGTt+Vg+ToetKptyWAdDwlLjERZwvx7OE73Tr1u2wollcfEWBSHvoABPaARqbm6Q69YcBvazgaCcJ5/J0RsyZGu4ZjFFiOhsdA6UEDKGMi2qwOrs7ZXB0MGw/z87PSLvGxaARnxdDGMD9vJ93uqhCr4UwOmYM7CUPgFTm6h350tEBIHGGFL4z/VYiOj4AFEOzGs+sgkY/x8SsPgBQNSrwBP/R+AHMa308XwOVFtfS2Conz1wxHvDBNQ1I7S37QQWSfj6WesM3AIJJQ31DfSiLmW5YfQjAzsqkbOqHsSZNlL8oOY/EM6Nmb+xSJ54DHxonGHvl0Q0WfpQJ/6yoc6YKXgn3rR/uMX5LQFSvUFQ26yHqwcCBfsMLK58OrFj55GWjxvb2rPkjP2SJDpEP98gdf4/PlXLwi9JKMlwLwRMg52FXCV3P4RP5okMBMKpOIBMPi6aJgjLCAECko81pQ2Tg5AMTg2bUP00GdikzWsbjoCAzLQ+e4ZMyAXFeP/ghTjQNZzgz/TIJuUX7LHlSZ5Op3UfjZ5LFs1VSrvSRbGnghT5g/XD9Or8SGa9WD2TBFV1Frznjj42GP/yi6R7HSrWT80G9V5NjNrLxAJA4HraYkZ35p/WSODz7kbHMPJxcV/i8IGCMVcNxzdfDIL4fykIOPEPYX5/QZ8rOCXuAHSYecmZ1GcBvtsWOYREvqisARHQYog+h0+GFP762MqcAdc5A6DJSv/Gp8fDeAUB18a5NgiF4Ywz28SPII9SF8ckAqdebhYGo7YWnzDpBOADoZxIAmrg4Z0oMULAVUGY8XFkFu3KlaOmMD4NRo4ICtmXpdLyEgFLSWQED/gzxbTVmTXQIlJTOwgoTHyzvDKviUzI2OSZz6j+kgz+zPZQcZaYTAI4cOGIU8Y9T7mxEZ4Do1OTBVgJGOzroUw7byraqtxwMePqo32pEJ1wPAJ1bUACqs1O24v0zQxDGyg0t/GL8ydd5x2AiK8qxAT+9XWftYXlx7/l5G+HX1sZ3O5uDUQN48SFmVpuREStetBlpLG16dYjyKYN4+MXVET/aCh6CTunV/SF4hQ/qxzNXZtJ80J4wDClHPDigP6jgk9UK8qLsaN5B35R/B6GsBmXyslZC19gS69EJD6stnPn01dCegX5p6ewMK6GUH03n7ZE+G7u4xGc03uMkdGG9fSNKvnJvOhV9QSweeDrRbpmrbuRD/PUSMkPPKDua3+Mg79eUa33kZtgVIAw5RoG1x/e+uBKRNgpAkWf0noHenzOJNnDwE9oiyHblCZXZ2fhjNA9DlEtbePuj1wASABH1oDzXNwedPEcnko+aOGqCbDj76Xyth0Ja5Z20bC+3a381PbBxhTpxj23jmbGPertsM1cqiUdfIS/+sIcJOjbJZUN5BtrUJus9abAvTFAzF0GixHiEnfd4PEOUx/hYXV2lOpt+YRadojzqhi6gz2YPzc6HF1whdtkUjE7N63iwoKRj7+SUTuL1Gd3nRU54h8jb/gLawLP7Q5QJL5TDzhN2GiDKYgHx0QGPFyUcZ0ATAJq4WOfb7ygVf2nI+ZDp6ZkASq5evSLMvAAkbJHVK1hhhmYAlAPKqnhKYStNw3kGGHD+kw5oM09mWbZl0dyuwEc7xbimHb85LvO35kS0s/ng7UpLx/PvrGEsyMOvUeXORsTzgYO8uMeI0pG9HO/w1C2z40QHkLUS+a4HgPoKKADUP9Bug6KBS+KRZ1dXR1gRpk4Q8ZALsnagSFsEUKZXBxG0V6DUpzos37kwgbh2rUQ42+nnuAgjL4j8fYAjb+Tu9UFmtC+r09wvq1OqjSmLSQz3cYMSeWMkqQtpKJM0GDK2xsLheo2DH0YOEEr7oUu+UhzAUijHV0HTK6uZ5a1EyJfyWWUgLboIX91av/K6eimuqJIr5ZXhs0wYfOJApEPO9A1W6XmOy/9xE7wGYBATthpRDwZeZGlg3l4wos1WW1mjPTIBqPe39RJ80HbvFQAF0ABGfLWa8pEjPHCNxl9rnQxAWj/h6n2Ga1wfcPL2s/R2zYyTmd7kZf0+k9+HJXhAJgAnZMQfTHDchb7ucgoy1KvFtdVtByxxeT4KIm8AzmplwKfbJc5YcnWZwr+tMHaGxRFvGyjUWetCnTkyxD9i0acpjzDy4N5sl9lF7BJ5MVnmmX7E1WyuLcaQBn5sLFt5XKA87BCyjMbjnvERO8PkPw7EevxQF22PYbWb/Isi72O0aBs2tzVLS3uLtHe1L1FfAMWcWbWzpLQjz+yAkQ95OkXLgeARG8+4ZGf0+0KdvT9F0+AaWxvl89/7WgJAE/egA3DS6fiLTv6mlLN3s7NzQXkBoHQKQIkDUAARnzDyvweDCKPz0Yk5B8cWvBsnwOc97TQd3ar0g70yqQofPj00OxkAKGDMDPByoOPgkEGSDkEH9ng8u4JnkhuNqLEiXzougME7OM/MTOlEdP5oHvAdfV6NyI8yMRDRclci/yboFCugKjsGf+oIUWdWZenUgEQ38IQ5AMXgsU3KN1fDmbqQh73sQzh1MHmlz+XAp636joa82G6mfbj3tqQdubof5UX5Rla0McbKByb8DUTY2+nw6v5Rwg9eAI60LTJj5Xxo0FY9qa/XkzDy7FIjP8AWudbJ6w0Zj7aiCs/kl1neagQ/fPqEfFj5HNaBqbKxUa5WVIZPMfFJppLKqvBJJtqD+BAvRbFCT118wPtVEe27Vp2D4J/4DvrQnyj4YgBDLzLTRSmuf6y3zzjBj/Pi8t0oxeUfJdctq7NPPA0EQlE5MuFYrU4Af3TA45GefDw8rm0o0+PRP7knXuijGXXwsKgf6UmLvLAT0bCHJeeXPs6EhGNW7BB4ODz6GdXA71K6lfXlUVCcLKLEG972t9I3lWe17QrC6LPmFpXs80gTgCadYLJVjaOu1IXJJ/W6f29Runt6gz0lX4Cv20I772m7Nbyoy6KNAdEObY/xYJfQK67OF/kz7mDP3C+OiMeWO7Y5zqYwXoWjcBPZ/zyF1VrCALxmY9VeKt+TaqvJl6+JDCpgZDGGo26Mf9gxbCA8+mITcqAO1NtlHu1fpsN27AYZIAuA6OCg7WQiI9oLwgFAv/zdf58A0MQ96ACgKBFnOCE68czMbNiCLykpXgKgdMiqujrtvAy8AA5bjicM4ME9CsuskMPKPLe0NkuHzrZaU7OvAD6nbUugd2RAunQgt8GHFx1siwcFpxOxykandgBKByaOgxOU2zuEE37ZwsiTN555AQSjSocH9NGpuY/GXcnQZRJp4ZtOnx7U4uNGCRkAwjHoGItwrkt5Rx7UGaNpq7aDof4QsqYMZIB8Xebe4cmX8uOIMOIBksnD2k6Npd6TL/ngj0xMzvbykq0upuvlV/LhUzGUS17UwY2Px4kjVtfIj/gYLmbPGC8vw+mOGjhkwfkqVmuZKMATZcGXA1TKpB72vPLLA1FCH9AF+wySAmn1G9OyymrrpKSqOoBPiFXQtrDyYOc2MdoYcwaEler5XhH1XUud4ZVBI4B2B54qN9ovsx7of7Y8Qx9LhUeJfDP9nOL6oxNlkxZAxadvuIdoW9rTKPrsccwOOHk/WKlN4MNffOKZuOg6/lAUSK020YWCLLTs6DOy821b8vYwJ/p2tEzus/Ht8ov6EQ/emPRbWY9GB50X7ukP7BZx3o97yiHMrsuBlNVn/Vvj6yWXbaY/9adf4k6cuSCvbtound098s1nnpUetS1nLuRJ/+Cg1NQ3SH7hVQXV/XIuJ1/KtF+f1rDGllYdo3qkoKhYenr75PLVa7L74FHJKSjSfOw71mYH+fyYHesy/ZwNZQYbqjbIVi9VDtrHnE9kR1z/QP9qBIjG5lNe5phEPdEFFoCQBXmnyV4+clkwFrlORfWDe9KavbSXy7AJ9Cm3qxB9MfzjVsquc2VsivLjRJ8kDbiBHSvsOYsTlAFg54hCdX21fOX7f5kA0MQ96HwLnheRIN+CjwOg18rLAyicUYUFhDKI0elc4VDEcP5TB2heUOru7w7nHAdHBsO2e/jg+hR/OzkljZ3tCkD7wuofCk+H8M5CJ6IcQGj6I+PKl/JhA1B6ZkaHciPtftFO54QfxoDOCcjiGb6Z9Xl8rvbpkpUHHif4BKCRB7NXOnRcvChRBgPtBAfBVX50cPhgEhDuVRbIEXnwl6K8GMSKGyvOHg95cY9MyC/znFI2Ii68Ug4ycAPjRpRyg5+SGyT8uUcmLicMHoaHmb+nQfaEc83cnnUiHJ7J38Bnv225qwz9O4cAQVbFaWf/TNWQgkS2hohLebSjA2dm+EE/FgyUow9xZUeJdqPO6Db37i/afuh2eb1tvzsI5RNNhDM4rOdLAO8FUXfX/zjyNkNmtDW6g9wADh6WSTbYx+dp7Wt9LkoOAONoJYACD6SlL9B+K5HrGmR18b8q9KMn9nKO55tZDnUmHnaEfh5AlfLncXh2/XFbshJ5/fzZZWNl2W5NND7h6DUvNlEWFA3PJLNFaUDrRBnUg7pma8NM8jaDJ8qN8s1qIG3kdUe/2YHCRmB/XRbw4XVcSquEn8d5XOTlUl8DXbb7Qj9mVZCXhy7mX5Yf/fJV+dkLb8jrW3bKW1t3yanzufLsS2/KO+/ul2OnL8hzr26SHXsOyq4DR+TQ8TPy9vY9cvDYafnuT5+XzTv2yPY9B/T5lHzks1+T2gb7xzdekkVeLmvup1T/cCyeMKmmT/luCpNT+EMf8fM3xjPrlEnEoR2Y3MeFY6vIk3PntA+TYXhjex4b6uMBIDVbexBOf3NbAEiEd5/Yuc0nLvImH2TMhIer+7s86FOmU9jfyWCjeUGJHS3+Kvm24oTG1qYEgCYu3gEESktL5caNG4G4Z0UKIOkAFLABMLpRVa0KZx8W59thAAlbtbMVKD4SztvzKDGdiM89hH//UdDJmU/AKPcAi56hfkuvik98M2K2nYViQ+Th/nQaBh7Am/mZQSItROehg7j/UodLXSE6MDP7lpamsLJoZ3PMiJMGwwywsc6VThdHZmA4U2SHth3IOO9Rwp/8ITo6fJKWP2lABtxTB/+8kBPy5KA3H/cf4Q1trVt4YSnEN9AX5Wklgg/qxfEIDAzGAnk6IKENuZIvxD18mp8R+WBsqQftbv8mYl8R8HrGkYeRHzNljBPyx/ixPeRtR5yQN4BEJyuAT18pRg4AXtM1WwmHJ/QOEMGqVnSQWImIg26RNgpAIepCG9W3tkrRjXJp7uzUXnI/6ArGn/Bo/F81UWco09/lgKxoZ0Aa8nIZrSQn2iBOt7IBImglXaT/MlDFhcFHmGwof95HnEKcmMlMZjwndANQSj15sS1aRyuHcNUTDUMOpMnMF53gfqX6eDpk6/dMoOgT1JO80U+XNeHkhx9XJmgrvZjkZHWKP19Jm9JnQv6R9iBvyoUoi9Vq+CQfrzMfmKdNPA1xomVwj10jb+6jssiMC6EP4eiG5rmR88grETxE+yhtaG+H9yx9sB2Qx07GlZJSuXq9TK7fqJAivWfFc+e+w5J3+YqcViC6/8hJySkolKqaOjlw9KS8/NbWsEJ6+ORZBZ975cTZC1Jb3yjXyytl76HjcqmoOOglL21iB9M2/lawm7wL4S8tATq5srXNtjZ2EYCIrDJtzEqEfcn2bgJEXrSj6zqyGFSgxyIFNg071dHR9kC6TDJ9TH9tgbIydSntj64baLW+Zeldv6N92/vYyMhoGB/4zFMNK6A/SM6AJi7GsWzOf7jn5+cH4mPybKHzuQq+9ekAlK3Q+saG8Hkae7uZLWxbrqeTYVxZseTzOShku3aCZu24fPPzJoBmfkZmF1Kk97byYLMxVvfc0FEWik05dES+gcn2K2EYXDfiBkrtb+3cwNJBWCFMg6f0i1BuNOngACzOuNr/AFu51AV/8vHOBNH5ljpnyo+84BHjR1oHJfg7LxDlW76sIBuo9NUa+MTf41AP6gMPXifnn5cB/OiAySHFq8Z3nlYjDBeDFkabvG9ybEKNJ37kSdncG/g02UG0B1c3PvBGPMAY92F1VuvGqmh8uQZ8ScOLRr29feFKGmRBvgDv8OkSLevmjAFOJwDo2M2xoCP9ff1h4LHB3doUHsiD9HHlZxJtxSSEtveVimjbhjgqK/jm7CcvJA0rWAYwezs/SYQMaD9/9rrgh8wdeAZwkKHH2cg+nr0cgLmso35RyowfJcAWACUuDH7oK/SJuPC1ktcNPtAH8oNf77/421ceVl419D6MvEgTFxf/TLmj45THNVCwT7aq6B8jJ1/ikA77R1g030xCx+EX4tnrCGEDqCdlhfxSZLwbOPD8LU66/TPLpm3w92dshe8UkY70yNHL8niQlWn2Kuq/UYIP+pn3NeqJ7YMfQDGTUIAd4MvkYnzDM/IOfChAwmbRv7GRTCDJNyxeaDh1v1ZWLi1t7WGcoY7oIHVhR3BO42ADkD82F5tjumS2zPmyOtt3gOHF/LBHtppPOW7Po/JdieDVVzWpU1wc12nCXVYQz0y8VtMriPROceGZRDzkw6IBsrJn0wfsC7LFz3hYCF+8YTf15uRNKSktlq/94KvvLwDKizEHDx4MdODAATly5Ig25HwqdHXnX/aPOlb1yIvDuDiUjXxZ+cMRPy8vT86cOaOC5OCyBCC2b98+4bBx1JH/qVOn5PLlyykfCQMrb59Fy6UeZWVlqacnzyGLgoKCUA8IEMrMhbel+RA9W590sKHhIakDgGqnBiiEN+F1cBseGQ7PGAJmYB1qIDASLS3N4dMR4U1K7YzBIAaDOiszCnwc4AQAouF0UhSbewM6cwEs8XF7QDBKjR+E0jsQxUiQN+lJS34G0NLbddx7fDoJ8fkcEWm49/iALa4ej45neRtAg1+AEHkywBmI5csByrf6UzbAErn4VjmEvwPQECf4273zCMEHZPUzWcAjM3xkigwCD0tx04fdVyMMFGdgkSV5Yxgpnz7AlXrj51fjVXkPfNszusyKLeXCIzzAC0AcObnMIO4h5I482Jaxt9wBk97e9vWFUBaANPwnfgp8pr5hNzrBtrsdEWGblvOglIeutfHNUh2IMITRumYjjCN1Y0C5Fz61NCetfOpJ5UFYNC7yot05BsGLCzxHw58kigII6oR8kTkgn2f8o22zFvJ0TnErX1HKjJ9JYctb4xBvOdk/Xz0sAHWinvBpedrRIGxEWPFXuWSu8GQSgzvp0U3I64W/x3FQ5mGQn5FzObMSyEoRdSbM604Y+ZPe06xIGpd0xOXKQO92kn6DH/llto3z4fbL+DUij2h8i5O2p+g6AAi7E+0XhHtfA1STBpue7cjNWgg+KQ+CJ9qNVT1WEgGd9FUmf4xBoTyNQ1z4Iq3XEyLcbRm2Cb/l8ey8OnrgfzNKPOyhycDkii0nLw/H1pDXsvorH/Qx/vsdoOUv4kLR9uFKPs5jNnI5Y3MZ9/xsema8tVBUJo+SyJc+QZ38mSvP9F/rayrH1HGo8F1xtduVNeXyte9/+f0HQI8dOyaf+9zn5Ctf+YqcPHkyNDSVciDqQNId23vMSHCbNm2S48ePayMaGOTlmO9973sBgP74xz8Oeb3yyisBXP7oRz8KZx5Pnz4tb731luzatUvefffdsJr3rW99S44ePSrf/OY3w9a0u3feeSfQL37xiwBa2cr+yU9+Ip///OdVOW+nYlk92NZGUXEMuH7/JLg4AMp2J59SYmWULXXOdfT29+tMplTaVCaAITofq19hC1mJTsxfePWowWhS8Io8DDiwEmMAj2ejNDi0TholW4VDocmHuHRoFB+jgJI7UOIZw0w4QAc/M0AYARtAvAyPQ6fBuDLLpPNgSBzMGY9moIIR0WcMC+kBjYE/BWPkSXwMBW9oA56I54DT+DOQSJ7IxvmBiEOeFu6gz4wm4QYQTUY8Dw4OLPtrUy9/LYbNCWPGCjXGHTkYH+nPNmHguTo5T7SX8eErurZiyrPxzMeJAbYK6lJG1A0T4QDO/n57QxKd8Tq6bCgLHibU8HJEA+DJqmf4544JVhZsVYJyyJeyqQeTJD6n0q46x+q8A4donaPk4WFQ1XxY2WhSMHu59IbU6SSTAYA3YSkDIq6vfDDpisvzSSB4DQBHCXkCyGkvm3AtnxSsh5AzMkBu3K+ma8SJ81+NAv+q7+hAXPhGKJwjDvkaIHHCFq1VHtQ3DKYqV5dFkINeycefyc9WKtPxludlE17CozL0/JfHTRNh5Ecbhv6qMqIPsIJHOGHIjHhxdYpuk1o+dh/4DoDU+Cd/rvTJTH6w81E/rzP1dxlE46+F4HU54GRnhJdXAJxd2ue6g23G1hLuYNNBLuV7XvBG+xCPe/QI3XcKRy1S5GnRA+w65YbxQ9NAfs/CAGl5Jk/sInbA2tleQuJKemwgzmzgcADlXjZ5Ec/qvFwGmUTe5GdnOofC7sxGZPu4CT6RCzKMTp7c3+uOXMIRPbXp9+4tSmNznXzte1/aIAC9elXk+98Xef55keeey06EKwALcRX4yZEjRocPg/5Sma3fsQLKiiSOzwR94hOfCCDp0KFD8vLLL8sbb7yhDX0rbB0DLH/+858HMPmZz3wmgEYHgwBYgCTuzTffDGDrxRdfDM9XtY7btm0LK5jEr6ioCEDUzrj1hjjPPvtsWA3FIdyf/vSn4R5gC5BlxZTBEkAaXanlvNv+/fvDyg1glvDnVVYOlB+1A9xWV1eHerC97jxnc9lWQAHfJSUlYQWTAb9b/WpVrqwG8UzenCdkFYq6cV9XVxdAY01NdQCnyAYjxooV1/S9EqtYCgbY7rezK10aZldAAqvVnH0c1fImUtvFBlj47qWtzAVlTxkPDCpGijj406G5YhwgDCZxeNOQjs7BdTemgCE6VQBCCmYgf0HIXo6wA9gYaTc8pAGAWpgBsSiwsmvaGBHm6fGjLOPPABn35EVaz8fDmADYX5NGw2xlJ5uhwihgLPlk1qJOwu7eu69ybw95WVkGzMkHXeFq+dsKixtilwvlImvjn4+VGwD1NBhpwK0fE0Bu6Bb9hyvtRVoI/smbe/J3CiB0biL8Xdykxqcf0d6URX28Xlzxo+1oq+i/Jnl4JjGQ2db7qAzoYAH4vF5TK9eqaqSksjqc+eS8J/9+RB04xwVAJ11cfr9qop6QD4bIARnPK1jxOKy6RdOsh3ygR8fWkk8UGKyHqANt+SgBqBN50z9M1+yYT1y8bESdHNyg49yngVcagCIfbE8I13t/scmBh9XRJgSedzaZOo+U4/mTzs5tGojEj3ahz2D7eI7Lx0Gx5+P8kLfH8fKI42kh9B5gSL+K9oG4slYi4pOeSRxloas+YTXA2ROe8SecuBC2y/PAHxnY1erCPXrDMzLwq7e1jQvWFoAlB4Nm58zekg9xaFtkZXpotoj0yJj6swJLXPLAdvFSIraJfEjLbihAFZ7hy+u9GvB0Ih0AnPER2+pt7LKIS/OrIuqHfHz8cX/45crxPMIgZLwwvyA19VXyte9uFIBu2iSKzkS1RRQhZCfCFTRIXp4okjEqKjIAeupUKrP1O1YiD5OHuq1bt4ZVUVxhYWH4D/Kvfe1r4f/IAZ+ALwYjgAwAFTDljjzYMsd5Pi+99FJ4BmgBSnHk9ZGPfEQuXrwYnnF8I/Ptt99OPdmni372s5+Fe8pyIItS4h8FoICtV199VSorK5fSsOLKX5s9DgcQ/vrXvy5f/OIX5cMf/rBs3rw5FRLvYldAe3rDymfBpUsBjAKsAfnNyjPgj5djeMudb6YBTDAOHDamE9NZ3aiEg9gKVvluJDNEZnYDvB0HoFXjA5AFqAIIh7SjO1DlzF2ngju28TkK0NrWHj6RMTQ+LZPTbCGlV+B8SxhDggHCD0Pixom/k6QTszIEH5QBf8R14GOUBovBAGm9uMfgeH4O/AwUjmgd7PtuGA3SmvEzgAUffk9aB47EBSx4fI/rz/BM3SwvA6HcM6nCyHlc/MmTei8GoMl5oEUFmvfkzj2ROf25OXdHxiZngrzbG8uluakx1M3LZ9CnLd2QYvjc+JE3fm5IvNw0T1Zn7omD4UG2rC4jy+iWO2ksnYFcZsbckxZ+PG+M/+j4SCiXPgZvPuC4oYPgEZ3jnCZEWvp9n9YTA5kZH9nALxObhra28HH54sqq8KZ7dVOzVNQ3hOd2Bcuc/4p+giaaz5NC1I96IkNb8bR/LwIEed0JfxgA6mkdrKxGtFOc/2oEv/SPxwFAIfQDPUPH4sKzEYNrtE7I0/qI6RfPDig9Hn4QbUH/wZ9nVk1pK+4BJVzj2ga9Jq33QWyLf4/U+uZynvicFjx5m6fzMR7i2o48ycuf7ahAdl3BHkfjr5UcPMEvOxXYBgi7z0QV+cA3wJRPzhGXfup9OkrECyBc6wWvxHX53NU0dgzAJgrYXMr0/KJn0/FDJtMztkPAp9W87ibf9N8F2zdE76sd6w/8mu1iTLDjX9gcyseW3tPJPeHUiTKjclgrUR/sIuXx7gPE+IkdIgyKS/deE3xQV8Zd5JXJG2HIhjDaYVHBeV1DtXztO1/cIADduVNEgciGnQ5GD5M+CkDZGi9SUMsAB+gDhH73u98NwIkVSncoyfbt20Ncd2yvs/2Oe+2116S4uFh++ctfhmfS79R6+jlPBr9nnnkm3NfX1wcAGXWAPEAkjm1nVkBxlMvKaBSAkufrr78eVlUdxFIuA+bjcoDdv/N3/o781m/9lnaQiZRvvMsGQFnJzLucJ7WNddKnwG1OZdKoQBDwRyceHhmRMxfzQgeuqK6ViwWFsvvgMTlw9JQ0NLfK0VPntKPPhDDeQty0fY9s3bVfzuddCn4oalHJ9fDW4tvbdsvRk+fCSue48rt9z8EARoKizyxIT8MVmcj5tgwVb5KeukLlr1OGxm7KhIZNTtlsC8NBGj+Lg58bW7bJfSWXlVvCIQY9jx9mzNph2EbBADFgMTAShsHhHuPGM2EYJQAoncyApgEqwhygkT9XeKPD8uz3xAsDjMrP02Fk8XP+PF/8aA+AOfWZVX5mVcdm5nQ2OquzzoVFGZ+ek0Fty77ORuluKJa+ylPSd3WbjBS+KNM5fymDl1+UoREFg5ofPHneDgB5iYf644csMKbhXv0NjBpF01g9lc8U/xhLJi7NzS1B7wkjPkS4y46yIeSK/AgHXNN+9C36N8+UR32jBtAJWZHWjR9xmdQxYQqGTwcu/AlHxqwwsJp+vbpGrlVVB2rTSTPgYFQHEYDngsoZo8+AyWAVLe9JIK8LZ65Nd+1TPPhFBwEIv2ygYjUKg4cSeWSTfyYh8zj/1Qi+HycAJf+NAFADPMvr7tvv3CMb9Jc48I+sCUMOACX6rOmo5YM/aUhLvDi5BiCkcVyvLR1n6ixfT+vxvS/5s5dD21G++zuR1nmIEn08zh+AxoLC0PDaX8AjHnmFv13ubA/vEEA1NTWhjc0eGN/BFqoOp8lsJV/5WLpP2VH6ZFjlVz92JtjJYLsaO8Gkl2fiQExc8cdvmb/Gw0YRbudK7dm/D80V8vijYyNhAYRykZ2tetq4QPsANrE77M7hKDNOjmsl8nPgTFsiJ44jsGDCM/5x6d5roo7YaNrQ9Nz1Kr0qD6/ICNfc2iBf+dbnHwKA5uamHjbgODepAGejjq1xtrBxgErAEmc9//Iv/zIAyqeeeips1wIgWe0D3LHtzJY8W96ASRwrMj/84Q/D2VC2wVnR27JlS9hq/8EPfhC2kdnif+GFF0IcymT15o//+I8DCGb1lO10zkVyDhVQzBEAVl4vpQA2AJQyMldAiVdeXr4EVFkJXW1rfKOOAfyrX/2qfP/73w/HEDiisJKLA6CsXFWrwTh94ay0drbIwOiAjE6OSK3KmW98Un9Wm/nWWkVVrezYe0iOn7kg3/nJL+VcToG0K/j4xBf+St7df0T2HDoupeWVslPj8BmMCwpA9yhQpSO/uXWXbNm5T87nXpJtuw+GjwHzCY0vf+uHUlh8XTvjooxNTsnk5Z+J5H1S9fApuZPzGZnO+6aMFL0kvZWnpbezWfqH1JBM6Gx0aiYACYwFQAvDivHjaADPgbTcAFQZwJUARYAvOpENDLbS4QMW/hgcA18GunhmC5+8Majk4waT+/AiEvnznCLrmDbwkCc8WMe1NyqtfPunI8pyIn/Ko6yOHtpBQdKAgl9tl46GMumuuiC91/bI0JXXZSL/GZnL/Zrczvms3M99WmX2aZH8z6jcPi7DlYcVqN6T2VQdDBTaIMAZXeSAsber+qfuiZv2N+DKGVme4YsrdR5T4wu4BwDacYpO9bc3VYkT0umVOlFX8kW+GCrSI2/k4+DT8ycuMnPyf4thJYnBmTgAATfaAF+AKP74YdBZYWe1iHtWO/nY/Jg+8wasGcl74Xu0rDqQbq2D7VrJV27iwtZC8Eh69BLQibyQI36ExaUhbCMAFH2kHcjX9HNtfBM3zn81ohxkTp3iwh+WyB9d8/68VvJ+GvVbWr3UfoqMXDfjZLSkr0vPtmLqNiYa14l8XOZLK5Ma39IYP56WeqED9F/iEr48HqtTlq+3JeVHy0v7axlKmfXwcFZBuY+GZRJ9DQLUsSjD5Bxwh9whgBzHiJqaGqWxqSFMVCGezS/9HML8qkRa+jTpIZ4ZP1nE4RpHhDn45f/fSc/niTg2xZjM1cP4YovHZZcEwEd8Xk7m7D1ys0WDm2FHDVlEZYud4xhT+Da23q8mq7US+YSXflV/sU1xcX4VBF/oCnz5uGeA1J7pz8RDB3FNLfXy5W985v0JQBnUOJvp976ix0AHYELRAH44ngGjOM5Ysp0OWHLHS0QAU15qwHF2A/AVXY1E6TgTimPJnVVUVlr9RSOU28+VEo/zlu544YkzjdG34Ckf4EqZXHHwHgWpj9r5Si5lArxXcrEroL29UltfLweOHZP6lgYZnhiWJu2kpVVVMqJAFACCkt2orJavP/NzOXLynLR2dMq3f/SL8A8SHV3d4aO+fEvtI5/5qgwODQeQCcCsrKmTLe/uC35vbdsl7+47HIDrD37+onR098gzv3hJfvnaJvnez16QWyrG0YaLCqY+LfcKvhTofsEXRS59PoCrxZynFHB9VcYv/Vz6S/dKT3O5DAyqjkzroHB3UTvAQjBWHBfwzgKwccKg4I8h9wGFzmVA0N4wx6hy/orO5cALYmbNEQHyZPAMeYf80i8RkSf35BsGlVTHxZ/4AAobOOwcF88+42cFgRVbDCGTo4amZmktOSIjV9+QsUs/k5ncv5KFnM/L3SWgqdeCz6lsvhhkdP9SSl6Xvhz8bxb+TIZVf5mQUWenTBAK/wZOTS5cXU5GBowtjfHKQOP/aAR4BMBRLz6InJa15WOy5q1g5UPvCUMeYctd00LkySST+MRduGWf+iCuDawOQm1rDrl5W7GC3dvXGwYTgCl5AECJW6f9nA/L8xICLxx5HtSLQYdBhTzwfxTkAzo8wndm+Grk9USHXM+Qn+tSZvwoBT1TvYsLW4lI5/3A9TYuXiYRN85/NaKcAKy1bnHhD0vevuhPXHg2ylZ3wJ6fL1ypDVjJjLY5ebmeZiObVC0HoN7nuCfPdFw7v8iExHYssDPomZajz767EPpP6hotCyJPtz08c89nfKJx6Much872F5CkxR+9ZNLJuwDYRi8TPrjCF/JYidDXYC9U1/lDCM5ukh7dZxzl6vIgPmFBLpo3V1748roQjkzoO8TjHj6gYI80H7AE9+RHPPJgAsYqKGCVVVDL3yYZlocBeatfeqUae4UDqBLP+XgUBAhlJRQ7+6gnxxsh6guFe9UX5IH8/GVj11dkDRbiJaQvf+Pp9ycATdzjdXEAFCBx5coVOXz4YNiGmJ6bkno1LJeuXZeBseHwKZPQwVXpnnv1bamuq5dOBdXPv7ZZdu0/KqXl9jdnCzoj/MUrbysAHJHi6+VSUlahCntb3tm1X37x8lshHh8GZkueldGzOQVy8PhpaWptlz1HTklFpcYv+p6Cq8/JYgqA+vVevl2lADD6tILUp+RWzhdksuAHMlC8Wfrba6Sj0/6nl85hAChNwQiFzmIdBmNCnTAcGCzAVTCCek883yJioOSKkU2DHDv0TockfXT7EkMFqIE8DP+Qp/LAS10YPGbezMpbWlMzeJU3n7TijCyrzr0DQ1q3Z7Qvfkzr/NlQ7/uATSXkANBciSTvKRku3ydTc7cDUI7WnTphPBzg4M/VDThAESAHuQzYHWBCCPBkwoI8zNBbemQxODgQVkLMOFl6wkxmBkx9YGHlwHiCH3s7n8E1GHolT0u7YPCiKxA+uPkzxBabnyHmrfd+5bWsri60EyufxIU4f8b2PO37qI07vHOFN+dvPYROUl+2AJELeVC3uLiZhP55+WslQI+DGJ7Xk369ZTlRH/SM9o4Lf1gif/QG3YoLzyRkjAyygXcDU9avAUjI2XTO0hIe+n6G/NfSHsShze3ZJlf0FSgzLmViS+graQAKIEq3Bfl5uVyj6a2s1bfpKYf+y6ph5uSM/oKuMFGmr3HGHl5JbzJZH3He1W2A2WPr1+gGCzYGQA0sEt/7AwANfujDyGNuzgCQy4/6e75csVHIjr7lcmP7GD1pSK2wkh9HEMife66kIz/4Im+XE3JxHWNn8GG34uOI/AD4cWGPklbiGxmgM7QHsiYufk48exuFfqBpcPWNNfKlb3w6AaCJe9BlA6DFJdfkG9/5jpw+fUoa6uukU41MW0+vdA30ycyCgoTZSQUzCiZua+eeV/Ayo6BMO3//0ICM6mwZJeSDwGxv8iY2jr9YvHsHIMbZGVu1ZpWZzosxA+gEI6fppubvytD1d+V+zicD6FzM/+JyciAaofsFX1CwquAs91OyoGC07tp5ae/i00N8EkoBjBoIjISDISMDNeFsJKAo9cyWAp3JPsVkoJP4diWfmwFc0ekwiMH4a/14hhzMYKjMALJqyofY7W1HVjUhVt85H8zKAXK3s0qpF3dULuRxTw3syMS0jBU9H1Y676VWN5fVPQZ0RgnQevPSj2Rk0gYrA5hmkG0VwEAA99TfZGDgB3A5qGASsMnqvZO94W5nahkMfNXH86EcQDVgMJSZGgAIw5AzyLBygDHDH53xQYJykZmDV9qOMPzJK2oYM8lkv7C0nUcajCFhfjbU41FPAKj7PUqygW39ABRjTnzXNe7dyMfFjyN00MtfK5HGAdB606+3LCfqRHs+KQAUYvCMqw/+gA9vHwMjBliJ7+Fc47a0s8kI0OjgHyJ/rgBL0mTTHfJHR+gjUXCYWa5P1qJkQPNBfw+LrrYC8PpSq6CU44StYrIMMKKvumziylsLwTd9nbYy4Ghypf/O6z11xQZgtyjH0twKK4PYYnY6eImHc9zsvnD11Vh0jHpxH+y9loGdDeOU5oP+ha13tc0sBvACEvyEtkzpQ7BhqbK9fCee4fPO0lb8xANxHoawVX5O1QH3wxL8YQ/J28knXs47u0+m16aXyIB2oH7IgjgO8olHGG3IPXFxTa318sVvPvX+AqAsjzNAu2Mr2T+J9Dgd2/K8Ac8K4MO4tX7rky1/PjPlxwhw1J2t/PfCZTsDyhb8jv0H5K2t2+Snzz0np86elSKVSfhvbP7N6NaMTMwqMEv9VSLXqQUFFwpGpxWgLt67E17q4OWZMxfOy7GTJ6RUgdYNJd4ynl1AQe18rin1RDBqrE7N3bkvPXWX5Xbu5wOojAKtZWDU791fKYAxTTOf80XpaauRnn7+VrQpyJM3hjE8gEs6EJ3FOpNeATkpABQ6EfHUUHk80nk4ZKsCHSnjZCsfXAGxlMOH+zFo6DBGmqMhS6uaCuYtjq3SAe68EwPOydvBGn6s4I1Pz8vw9e1hpXexYPmqZ/Q+G4mC1jv5X5aByhMyO2/fnWNgpm4YNepE2Rhzjrz4ymb4TJaCTZ7tLzQxgsPBePvLVOQTBmIljJJvrXNP/oBrf7bD/4BI23J3cMDVKAVSlT/kb0DUAH9oF/Xjg9HI2w2pE/oTjKiGsW3Ilfi8gIbOIUc3rMRlQGWFmedHOVhADF7Wnun7uHhxBC/okp8Thte4eCvResuEGHyiYMdA1IPx4mi9ZTlRV/SdfhYX/rBE/q5jceFxhOz4y2F/Nh4NiLieICeeg95rW/nzSvKKk5G3ExSAn4I4/LmSJ+GZaaKEflvfXbv+kme2FV4nq4uVjf4hQ852h/PS2hf9zCR92Ou1Hh6ykQNQA4z28if9FNmgI7QDfOE/GHZYugIw4014B1HwC6BHNtgBADJ2zdrQ3mKHZ8pBxqyaAjptFXQ62GTKJi+P64Acf3jDDz4cbFN38sJe4dhRcrAard/DEHlRX3hYySYQj3CXBX7Gq/lDQQc0H9qSc7uMAeGlWq2Dx0evuffVfL4MQBraIUw41J9wb3/SmI22LxEQly/lNLbUyue+8YmHAKA5OamHDbgNAlBWg/7qr/5KK2XnLfm+p7/VHgVruOg3Nf1FpWwAEIDpLjMfZi7PKdjibXVeVOIFJXd+bnQl5+dN4Z2XoTLPeUbPhuL4VBRvzfPy1He+850wMOMon++dvhcuGwDlJaRte/dK3pWrcq26RnIKi+T5l1+RnXv2SEnpNekZ6Jb5RVXiu/NhBXQKADqnne7WrAwM9Yft8+eef0F27N0nx86ek7e3bZPDp07L65s2y+sq1+r6Gpm7rcqsRuL+vftqEO2fJeZuL0pve53M5nxF9eZzCp6+EgDUMsAZAaDLQGnqnlXCsYKfSP/gSGhj8gVIARgBVxgeDEvYWlbDSqfx2TsGyoEQRBgdDj8MD4Q/q5l8IQEjaGc1bTUT48U2OsaZs7hsS7FSELbKNC2dNH2wvCfk7UYNvsgb40oHNz5tdWNq7o70V56SxYuf0jpmAFAFl34fTwbKJe/jMpn3XRkcGQ8vSbEyDKCER8Am22wBcCoZ3/aWKFdk6C9TOZh0WfgAjzzhF1nizwBAHGTlK7wYUF4kABACJC2tgWFoKW/Nhw/MT+pkjMmJtwOywtC78UM2GFrkioztg9a27e8GGD5oD+ro8sePFRLaHCKvR0lmtFk1sGc30msh10PTS1t5iIu3EtkAsvYyiU9buVwh0jsgWo3WU1aUqBttRdvGhT8skb/rZ1x4NorWhzZwIIKcAJncm58BUAZunqN5ZJKnj/o56M/0j5KVaeVG41I3n+RlpslG8BDHRxxFwTQrggA5JnOQT1rhh4ldNN1GCZ7IEz00IGo7K1yDrFN1p9/yUg5fIllYMJnPYkNVj4JNh3QsWrjNXzovBpsxmDoOBNDkHpvNeOArp8iEfIiL7WPRAtuH/eBoAOWjp0vXYLOXH4thNdF0jb8BvR9s5lrkvFYCACIL6kCZ2DFsXJSIB19MDKgnsqKORvZ5J4i2pP6sFDMJb2lpCv/sB8+kRbYAU8A/q8gQesaVRQTGNK+76xPPTJrpa/jxjKtrqJLP/PuPvv+24Plge1VVlVZmIQA0wCNvqvPJJT5QDzgFMPI9Tz6LxADKNzx5M51VJ95ex/H5Jp55G518+GtMQB9peavdHS8V8Ra8u/Pnz4cyd+zYET7LxFvzgF3+AQlAytbpuXPnAjAGSPJJKF5yIs/f/M3fDG/H+6eX+Ag+n35yxwyJD+U7UOZFJ1aYqCuffYIPvv34uN1qAPRcfoEUld2QG3X1UtXcIuW1dbJr/355c9NbcqOyVMoqb0iHKjBb9EWlpXLo+HF5Xtvj+LnzIV1VU7NUNjZJTUurVOi1WvMo07xeffMt2X9gn8zdUoCois33wpD1cHejTOd/S0HkZxQ4GfiEYgGo0t3os4YHYJb7lAzeOCBjU6lD7Qo26BScZ2UVko5Jx6HT4E+H5Z4OzgtHDoYIg+hUGFx7O9KAZn19XfhQPsCKjkzbYbDopA4mydcAmq3qASoolxk7xmB5HCsTMp4NlGHsMGxzt+5KX2OxveGedQU0BTTzP5c6F6tgNefTcifnaVnI+4rMXvquDFzdojLA8Pao8TFDxL9XYXR543NAZUPZrD76pzYg4ycNOl02zq/V218OsBUCBgPiIzv6MYAb4wbY4JB/+HyTUyo/BgC22zGEgORgEJUMjKWNOcYWWQJOGUwwsFyJhz9EPK60Kzzaqm5PqA+G2cM9z0dNPqhl3q9G8ISM4TkufC3k34+MC8skVovQzczBkufVVsqc1lO/KFHXJx2Aco/ucY0S8oluN+Pn93FkK6VpGTuQjcaJI8rxPkX/8nZakp32gcy2iyOfvK1H5z0uL8FwpIXJKf3H6q4TpSCH+LTrJfJcbltsBdH4trOm9Ft0hXpMz02Ho1/hH9T8L3xTxO4cxKIIeWMvfFseewSIQi8ok7OeyNYmFNa2lIGdZ+JKPAd3xIcf4sb1UfjFZtk/YNlW/KMC6BB8kD8gkjowlgAWuTewad8PxZ4DIOERniF0hbEQnsAfYBh0kjh+DAycBNliSvo+jtjdG9TxwsdPbIjlbS+WOgBtbK6Vz3z1IxsEoAC0yFb4ut1DAFAA0Z49e8IH5/nLTCrMB9Z5u/0LX/hCAHSAPla5+FwT2+Z8mon4DK6sYuL4ZigC5nNLdCBWfQCHfGCezzm5O3v27NK3Qt3BA2CQ1Uu+HwpY45nBGeC5V0Ean2Tis034AYR5QYMVWxyfXoJfeADsuWMw9H9TijrqQF58Oog6PW63VgDK9xPZfoeqmlqkor5RzijYZnt+2+498ubmLfLS66+H+CVV1QF0Alo9TZTw51M4B4+fkJ179srlkhIZ1pnVwPCY9F7bK3cufCKc47zP290KpDjXeV9B1b38LwSgCeCCloBnigyMfkFuXfyM9DWVqIGyl32c6Cis5jGDp6MCjtyQYFQgQA8gzLfPoS6Ny6dFAJ+ssGHAAFK0N2nJ1/KyFVI3npDd2+qpbfWogVDAjp+F21lJOm06nadJrTDoLPzW3UXpa6uR+RwFmfmfV1KgyQtYAHWV1b0cPlGlQDP3yzJb8C2ZuPKCjJZul6Hqk9LfeDWsKvdquw6PTQYgPjw2LGM3x2RiWo23GnGOTvQP9od6wo8dU2B7z3gx/mx10nkNb/3r1fkO4SkZYNh49perBlWmxPO4bjCJa3WdCYMZKwt8MgkivQ0M6W9d+kCAcaUN/R+LCGcgQVZurH3wsvytnUnDcQjSeF6PgzhzGgVvcUCOtrUBL72Khh8yBkhTfwZe/DZCyM3vl8p4gOYCb8TJ5A8inLDVzvURL85/NaKNAojS9o4Lf1gif9ofWcaFZyNk4zoXB87jKArE4uKTZxSA+iAdjRNH5BUnX3gjT2RHOM+ZcSBfwfP6ZIbjl0khXapcJqmsCDIpNV1Ix+GZOtHvoGjYRgjbYrpvk1FeEmS1jfJZqaM8+MJOpIEm1zjSsPD3vmaXyMNApum+yx5+yY+6Qt4uxMVuNbeYvViqV+pYDfGYZJtMjH+uPAMSWVwC6KHfDyOTTMJukSfA086FsiJpn7yibMJ9dRQ+zcamxyMjG7M46kUdsNHhOZDaeI3j7eC0ZONTcRgH+UoL+kG7cYSLKyDXx1NwEyugn/3KhzcIQAsLDURu1D0EAAVYspXNf6yzfccK5dNPPx0+Ks//vDNY+orlkSNHAoACEPLRWwCo/9MR38L073Cyasq5S1ZA+XvOb3/72yEOjvSeBgdwBJA6KOXfk1jJZCUV5SJPwCL5AGgRNvzCq4NfgCT/Z88qatQxwLMC6g7QDDgCqH7qU58KYXzj1I8gPC63EQDqVN7QGIBm/tViuXDpspTXN0iF+gEuM+NmEnFq29rlwLHj8owC8Usq60adbY2MjctwR6WMXd8iE8WvyM0rz8nMpWdkNv8bdiY09ykFpp+Ve6yKOgiNgNH7ClZv5n4zAB8+2E4ngkLnSRH3TBJ8qxlQwiomwITtc2Z3rNYBkthyoFNhwDCwdGqu3qnpkFzpkA7WzM8ApHdqACudlcEC40Ea4pC333snJx15wDedGKNCXQaV15ncr8vihY8pEP2CzOR9PXxeaazkLRmuOCgDDYUKUmulr6dT+ofGpH/kpgyO3pTRyWkZvwlg5NC4zsxvz4czu078/3r4D/bZm6H+g2p0w7nYm3bQHL7MsJhxMZ4NNBrvUQBuYB65sXqAjDnvGuqQistAxpUPVWPE2PbF2Ae5IUdI88d4Yuwx3m5MWWW2bTN2C+aCoaU94gx11HgyEHCuDz7CxEH5pTzOfT3KwSFK8MfgDN/cZ4bjDz9co0T9kTFpMsPWSpRrA6ndx8WBkD3XTN6iBEDlZYS4MKe4+q2FwuCvesMAHxf+sET+1rfWD0C9bVaqG3Gizw5u6A+Zkw7L0/SNPNcjs7i4DnbcTqykx9HyiOdx7aiITfy8/3qfcQBCH2X1kH7m6biHKJ+2s2MyNmkkH8LosyvxlEnImvI8PX4c1QEcsT2MzfB4vPA5t6D2Xe3XzJzai3nlW69svdvV/IjDJ9+YEHL+HjBr9gD7mnpZUssLk2m3T6l6uzwAdyxEcESO8HR/sZdykAEytImALRgQL70VP6ZxV+5j6yXkinyj5DKDl2g7OsETdUVXggxTegDIR87wafbU2ox42GUfg6L6C1EeNobdP7AYQNTHS5clq8CV1WXy9Ff+fIMAVEGJlpB62IDTgf5h/gkJQMi2Og6wxEfc2RrnRSFeTPJ/LAJ4Ap5YxQT8Aeb4ED2rk/wlJd/rZOseQMdLP3wwnlVVVlL9bCarJGzfs2XPaicfpKcMVk7Z8qcszpGxrc42POCVbX6AKaupbM+zAori8RehbPXjPvrRjwbQyxu5KLI70nLMABBL3oBVrrayNhP+QYkt/sfpHgaAOrGiCfiMC1uRNE+29bl/6fU3ZIuC9IkZNQi3bsvI5JwMT6jxU0A6wOd+2FZouSaj1zbLXP7Xw4rfEvj0FVElAOrQtXdCel6ScbBEB2JAoGPSqTAcHNlg29nf6OZzR8xc6ax0QDq1G0U6mndMOqIZGAeQdHBmhgYejayjA5jYbvZZohs1MwK22kVawsyIG2Be2n5W4DqiRnNA9RAD2nX9sAzXXZCBjloZ6FOQPDKqcprR+s7KxDTHGaZlUvWHPDAG5A2vc+HFHRuAMMaAzcxtK1ZBOzkrpOAdHcagko/XMRgwrRfnrrx++AFK4dNWNVk5bgsGifO2oexUnd0QOpEvciEO5OdxQ3up3GkvjBzGjhVP4nboxBL5Yyjxpz6ZhD/504e4Ur77Q+gCZVMHBh6es+X1MASfRmtb6XKCL/h+GJ7QW8qOC9sIsTrrACaOVgpbiagj7fPkAVCrDwNutrohYxucM4G9Dd7IjD6HH3zQHtzbYL4+eRGftHFhvhMTpy/4QWwDU64BCgcoaifChNK2Zc32AMqsz0Ouh77V62+HY5t8yxdwWltbE0AMO0R+zpA0tC19GFuajb/oM7IkPvrARJNy8OPoFPccp4mmDf+Rr/WhXsgI4h4ijLpa2HywSwBQ+jx1dNsWbK0SMnDiRWDCuUcGgHB7mXL5iqb3VZOdnVV13uAXvAEIQ65x9Y9StvbNRkxAPE/q7TYWHiHu0Quz2aZvxM/kA3mjC7RdVL7IHfmxYIE+Q9F0TuQPOGcM5dggXwK4r5gqtOXdu1JTVylPfenfbRCA8t/uavTV4vMWjfnxsk1Hx9qIc48KCjfq2C5nMHPHoAbg4wUQgKN/eB7QRBiNzTlMwljJAmyyUsmAyrO/sATQAnghMP49yB0vDrGiSZg7ED4rnwAVHHnxz0isyAJQIcqO8sMqLH+JSVpWNQnjbKeDUnds47Oay2ovShOtK6t00efH4R4FAH1YArzy14ibt++QgyqLFjVoNxUMTYTzPWyl8LebN2VU5d4/NhVW+CZL35Z7Fz8ZtuV9Sx66m/O09NbkyeSMgQw3KG5sACV0Kg9jO5zVNO7pSBgXB6x0VIyCd2T7Np+lNWCX7uTW8Q3UUFYfQIx/2FAaU/BE57W8zfAb2bc3IYwVxhE9Qp/ozKziA5K5ontcm1q7ZHRqLhwvmFNdXdBODo9hwEsZYAOyRpSBYTIACuhl1WP+AfDpALRv0F6o8jpSHzdi1Jc84ROwCU/EtXNCtnIMj/zfP+UiQ4h0TuTrcmJQID9eSmKV1NuIN1oXM4Dn4OBAyMv94wwhRJitoNoqIrLJjJ9uV9MH4iG3lfJdL5EX9UP2bvzXSsgG+cWFrZWo33rLXZFWyW+jZSGnJxGARgfbbHVDxvBOeAA5qp9MmlhN9P5OmPU7mxDMBzBkX0eIyzMbkRb9z/QnH3QFoq5OhFGmAzD6g/VfA15O1gfSuzX4wR9pLf8UgNV+5+esAZ28uEOexGEySP9kEuorcdTZz7qzG0U/Jl+3CVHyclglhB+22skfHvCnbkyK8Xd+SENar5vxb33e7RXP8OFHW7DJ1A9/4hgQ90lqerWPdguk954HcTgDi51mouy8eZksdpDGV719dZr4uChwhVy+Tq4nUb9sZHmQv/MPD8uBJ/7kmY6/sm0jHDvr7eEUbBj1UllxHw1zoi6EMbYwHpy+kCvb9x6U+sYmqaiukyvXiuQTX/jTh1gB5awifyP58suiKEpk61YRtr7ZZl6NfvITvjWUyuw/PLdVZQWww7Ed6autT4p7EgAoxJZ8fUen7D96TL73wx9JvQKaO3J7CRzdZIs4tWU8ph1ucFRBW/nO8G9I9/JTL+Xkf15mc74W/p5zbp6zL2Z06ZAYHgN6BvYgDAJhvITTqcAJPzPUanS083pHB9B4h8ZIYHAwlFwhyuGZvBhI6YR9akBHxodDh6aD0oEdaLIyidwBmv39AwHI2TEAwKa9qQkoZsWB/y1mu5jOTVomTPDiQMzJDKedd3QjC7jDIPkAQzi8LAOgEbkCQEcn7R+eqDP8MvNnVRO+mAwBMlmNYLXevwLAKi+8UX8fDNiyRV6U6S8ZeVvAq08C8CP/qqrKsJJBvRjEeEMemfBdP/LJtoISJcKtTc0gI/tsadzfeSI+vK5WxmrE6rJ/c5R2yjToayEbVJ4sALpafhsty9vsSQKgtBm6wAoO6akb9c+MZyucqT6l9+iuy8nr5XLhGZ1f3q42eUw/Zyfyd10iLyfKRF/Mnvkk1+obgFGYiDKxs8md9UMDVdH8yCcA5OBvgIJwwtBnP/rCFZ4z+yPnr+0rIxaOvXIwCk++Okoe9OsoYVv8BSF/SRBQSx6sKsI3R4Kwj9ije5qng0euEHKmnMC/8u5t40CTcFZlyZtnZGVpDFxa3TUv9fN6c7WzoWbDsX8Dao/Ik1VUt7G8BEYepHeZQuyY4Y9tYSueVULyoUwAq5dDXI4JmN4sb/dMCjxpPe271Q46rV2j9ibaNqsRcZEV8slM5/zCG3KIhjmvxpOB5/aODvni138gh0+clZbWdnl7+145n3tePvbZP9ogAMWx4skniyC+3Xg3/SmjxL2/3ZMCQJ14a/7i5UJ5e+s2yS+8LLcWFwI4csDEofLpWTWiqovjMwrKSt4IH6sHgPKXlCOFL8jQmIIJ7VAYCO+cUNowp1+uMWCGgRwMWzQYOIAXHYrOCHFPZ+dKJ/cOGQyR5m/52gyXF5a6B9SIzmsYnwLReJQRwJwaZ/sUER9KxvjarB6wCShlECE/5znkq8TqJbNdDJx/WB3DnjYENrgZiDLw4rzhx7MZEBtISQt/QaYqz5GJERkcGZTefvvuZ622PWdBoTaVCYaflQ92I/yMD3LiOInXz0C6EcbMZeUDocnbgD33DIrwxRX+GZxaW9k9uKfx7RNJ5BP9N5KViDjw4vUl7VrTwaels8lHXLy1UlhtURn7QBEXZzUyuT0cAIWQR5z/Rgi98cEtjjZaFvJHTk8SAPV+wtX1iufMeAY4kIuR+aUBKelcB/AjLDqIE76STCHKh7iP8uX2DT2hv1hfMrDpgJMrZbo+wQt9H3AHARCNAJ/WL4nvxDOA0nYg+gMPxI/yB5En6QGTlGE8GqDjClBZqR8TH+KevBzQ0Be9L5PX2PhY2G3pV3tJe9pulgFpwrn3PLEzbo+oP/wBkMmPe+Kysofd8mcnngnjamRAcVAn24wR5G/ydlBvq5/0fS/fCd5YSPCteMYBe0PejnGZbqZAZKiv2aBMsjZMtbdTKNvalbKyyXc1Qub0P2x8Zvu6bF0O0TCXj8VRe6t+fOP6SklZ+IfEg0dPyY49hwMA/cjTf/gQADRxf23dkwZAIc6F8refzz7/gpTzd5z3tMMvTMvo+Gj4JA+dlvOTU7PzMtjbGc6Ehjfl856WvrJDMj5lW590XO/cbqS905KHde40COV7lQa2+kM8OjSzWDoXaehodEKMJWEBmIZ8zQCxNd3W1ba0qsg/Q3HGCn/ytLOmPcGoY4iMFyMfNJxnG1xsawcQij+DDm9kAv4wGlFjAG8MghgQjK8PRBDGi/zIH/BKmwN8McjM6sMWeupzUmz9kz/xSGd1toEUCnzolXzZdjc5uzyNXL4ua5ePpbd/ICE9YfghS/hm5bipqSEMdsg4s44rEfFZlcBIw9N6jDFxaWOMOi97wZf7Z8ZdjZA9vGC0fVBdDzFYO2CIC18P0W5x/hsh6rJSfhsty/rRkwVA0YVofblmtqW1rwETb2undDzTqxBf86CePBs4M6DjOsY1SqyO+uA/p/pg/ckAT7RvWz+yfmZ2TPPFFigf9FXADzsqRnY2k+1tbB19nJVJwgCP0ThOgwq64Jv+6bxGyf04agR//IsdK5fR1THq6TLM/K95T+/xqAt1hHdfxXQ7BKEn2GhsFhNg+GZSDzhl1wWbgcyQl8nDgCTlsMpK/uRNvhDygi/CIdLzbBNoA6cQPGJ/G5saQzrkSxwI2VNmtF7kEcpYsHAm7jhsDC/7sKtlx39UN5UfeDIAavYzjkwuNhYEvlIycf42SrQtCzCMUysBUO7d32Rk7eL3+Ldr22zfc1BeevMdOXsxX06ey5O8S3nykU8/zApo4v7auicRgEKcCwWI7ty3X97a/JaMT46FDshWDB9Ep0MC7sZnbstw7blwHvROzmelq75Ybi/eD53fOy6GhKsZcQN8XKGoAacTAQxZxQQoAmgwSgC7kD5lkIgHuTHgHqPS2tEaVhXHp8fDJ47Cy0NqHAGeGHJ/KYi8fPBwUOirF4Rzj9HF2OLHFg8fZKezY3wZKDCUbjSNR1txc+NLPcgXA0nZS0Cz1b5t5+dKOQZAfJ/duhGO5o+BgWfjzWSPbNiqpxxkYHI10AQvQeYp+bjxCum1vtSN+IS5QcPwwX97e+tS2R62GhGXOgQDrtf1pHWiTMoP7Zw6FwrP68kLOVFXv7IiEBfPCZkTL6RJ+SUA9NHSkm6o7sWFZyP6ERRt06UwntUmuG4ARjwsSugPOh7VI+xSNJyrl0GY2yr4xTaYnfAXg8w+eH2I53mQP8DPywBY8pWJQQUW0fJd1ny6x3deKJOwzH5Pn1xp5dLKXAj2CFtDfJPVg3GJ5zJ1vwDENT7lh7pqn4M/niHuqYvXkcUAyjTbOBEm8kyksWVtCka5Jw19iHRur43mNR4vPJqtc5ljHwMfyhf3pAvlpsKi7Y5seBF0UO0p99ZmCpo1z6iMl+qmeXGFzL7fVBndU/7TwJWdLcog/cpk4w733kbce/283I0Qq+H+OTvyzgyPK4OyAeQc5yIMWSOLLpVP0CudEMDj3buLUlVzQz7y1DoBKIMTnwYCjOB4UYd7BjJQOwMhb5rz8XD8AAa8QMFSMwace849sKXHwMfKBIoC4Enck+OeVAAKcS60vL5Rdh88JFevF8sdVWiAAcYHfbNzOLNyc3pObhY9K4vnPixdNQVy6+591de0wTdw5IbbQJGRG3oz9oSFwV/9kQErghhWOhvx6XB0UNsOty0i4vN5oc7uDhmaGJaJKTU0yhuzyb7e3pAP/GKEMKrOA/niT7kMAtwHoxv4tZVQDI53bt7SpD7kx8oj/oQTFuqiV/oYhs0MnBlH8mXbnoEIA0Nc8oEHK98GZjMW8QMNBjI6IFAX4mLQWS0lT3gmL+IShh9ytAHGVkwD0NZ4buSjxh1iICMsGx/xZIaY+kCZea6VKBOe4JN6BBCq+SHDtfIDH1GKi+MDkhl1GwiJS725UtZ/mAD0yfoOKPWlTWgLrq5XUTmENtb8w5ELJV/1i+bh7e1+pvtGZpdsUhwAWGoS6joIz+l+l16Bok5Mit3PCX/SRM9q4ge/0bTYMMCiU7CVyjvxiUf8QKl8ve6ZRFqAi3++Bz+XldU9rRPOB+T5uQwgty2EYQOj9oGrtYXZT9LhjwyYuGFrsC22kmsfqkfmZgstX+6ZeCMfniF4Qe5hUUPTIHeukPMDuQyQG3adSTzfvHRZ0YbIijpG62plGGDkGBWrjDiwVHoXaz22TuWr+XpbQvBFWdE4EDzEUWY8iHZkV4qdJyYccXEyCR6oH3KiXdBFnu0byxP2l9oahgOAfvhT69iC5+1rPnMEAOWNchoIMAmC54PuDGg2ELaGN705GwbIBMgATHkDnDfPccTjxQnAJ9t7fPYGAJu4J8M9yQAUAoRWNjXL8y+/LB1dbark9nY7HWZaryj97K27MtHXJJMXvib9zddlZi5tMOl0DuowPhiwANgCGWhJGzZWNS0MPz8XytawrRTYdjGdz0CCnYXkLW5WTVnx5HwSMmUCZ+BsygyNGnjK8sEFg2kg1Fc5DHRiULh65yY9A5Otntr2NZ2cDg/QZMs4kN6Tzrah7WUoM67jgT/84RuCH4tjRhcjmc04ZZIbMgYcVllYKXZZwKufncKPe/L3utrqp63wwIeXiQFkW5CBjPvMMlciBk9rx/VvvUcJudMu3sbI0s9c0Q5rydcHSvQtLhwiDsR9FLBY2xgAgA/K9bCNUtzAtFGC55Xy22hZyBX5ootx4Q9L5I8sNyJP0lJv+KN+PNPvQjvrs9fZn7nSt6LkIMt0NL3z4eQTN9M9m0CSL3k5D05R3uiz6ArxCCMtAIKz1Ph7P/J0+AGSfKWddKZzBqK8Pjx7GQFYh/DUap7ee35c8WOSTllBBpE4br9IS74QdYO8boTxTF/zOnMlvfFnH1FHNuiHywhZkg7eaA/kSlwm4ZxjZGKMvSGceOQBP9hx0js/lE9etIH7c6Uc2sbTeVnwTFlNzU0hndeZNNSVcOPbxgfC0AGu04p5+JdD8gZLgYFI5wslayWXUdwzcqM8q3faJnMPD8QjPnFNP9Nlk4aJS+YkKhsh9zBRSOXrBA5EnvdSQBZXW18lH/rUH6wdgLJ6CfAERPLNTQegAElAKGcveJuYD2uXlJQoM/Oh4NLS0vBpIv7Nxz9HBJglHsCUt8AAraRN3JPhnnQACvHPS+/uPyA5+TmBZ4yAGyU6GAasS2e+Az3takhvhTfH6XBuLCE6WABomo4rnd/zMb/04XSPgx+Ajy0FJlDoMJMo+gczbfoDfYS/mcS/va0tvB1OGgjQiPHyjk55GAU6KP2COA7OPA2Gj+cQN/DJDNOMIFdAEeWyOgeP5IeBMcOZ+gcKrQfp3OCwVc6ZL3+RCbmQ1gbB9AtXLqu1EAYMwMgAZGDY5AkBPJGhDbDpVZ7Ar8qUZzeEDF439ZmVlPWCT3gOxp38I3mul8iHwQg7h8x4hpBh9OWk1WSE8XYdWqshdyKNtxflIru4eOsh8ovzXyvRxrQJRN3hzZ8zaaWwlYiJDHyiH3HhD0vkb33IzjGuTtTZKFp/gNvSxELblmePA1F/9JB2Y3u7SwdzdipYcKmtrQ19m75KHHSJFTHq7cAG/WM11XTvwbbIJPocfNH3eWGP85p86sh11+PBF+AMYEh51IG+arrN58cMxELR/OOIMi0/A7hMQH0lz8O8bPQZAOt5O2Fr0sdNUv1M6+BycIJXZEW+oW+qneLZyfuLAS17DoBI8x9MvSzEKjDPgReVAbaK9oEP0nJmlDDLK70Lgd3nmBdXngljAh9smhLjgQNv+Ccv8qVdZ+dsbMGP86742ctSNrHERmNPcOgE+UfbazVy3qPP8M09/MIXuoA9ZTLCAoHrBwTIBKAD1IlP21E+deEIA/zh5/lno8CH8o4eBVkq0VaMNZzL5RNctANY72rJZQWgv7++LXi21fmrSwAJnYhlY1Y7GYgZPFkFZdBFmAy6vGQBmAGcMlBzjyOcFVLeAGPgJOxJ+xTRf8ju/QBAoRv1DfLmli3S1N4SjAmrnwC1sPKnnYAO1dnVox2BzmEgFINPZ3FDxz3gzIxYGhj51Y0ZROfEj6sDPFY3OXbS18e/J3HuCfA2F/oD5ft5JIxfT09v6BNMuuicdGoMBaANvlktta132/ahTDoz+UG+osmEL4QrH+SDX21dbdgKIr8or9QJPxtkbAuLAZg+B3/IwA295Z1eeV2PEYSIT7kd2t9ZeQiyUl6QFfk5PxDP8I8R5x6+OB+5eP+ezN9T/tpb5bber4cH4iIPA4hrX6WMI6uLyTp6fg1/5EkZoQ5aDi+HrFQO+hXnn43IC/KBj3ZjwDLQmx5wo4T/ckoB+whZWtPflSjdRsv90Xd0jAEMvbaBzO6j5P5sf/p9ZryofyxpWku/PI+ViPjrIU9jg/HaKBp3QPsP/ZmJHOfbbFeClwvtqA5/88hOA8QHy20Q5q8ShwMQ5UPwfD6IrUnRPhn6gPpxD5Dl00HYtTgdiSP0BZ2nHNoK+wKIyIwHKADg0UfRLUsLaDHwlhl/JYJn8iAt4Akggz+8QISTN/cBUKfSOcg1PbcVZY8T7BX8qQ5TB+Jxjz8Ah/5kfdAAYLAzqp8AS8vDgaoBSfzJD93FDiMfeMWPxS/GO+IFvddyyA/7GtKpP3lSR7OLdp6ctNgGt1/wDT4C8BPHFwzcFpGn9WNkrrZY0+OH3LAvlAce4pvk8EYZLqvVCPlQ56ifyze8h6C6RrtQP74ogkwhynAiLjw4UCUPxgnSA67Xug0P8TevtJPLjfLr6+tCH+CecTA3/7z8xSf/7cZeQmLl08EkjufE/fVx7xcAWt3SGv5z/vXNm2ReO9BUCjwBAqfUONAZAHQoPQPFvHZKgBwdjc5PB2El0jtgMEJqPNygOdkAbyte7kcc3ibFYHDmmXLN0Bn4ZXbL9oqXibHCAA4N8w3NXp0JDoZ803nbp5wC0NQrHRfAQTnkbTybAXSDBr82cMyGQY4BlTwwNIQzCGEoqRuywNhB3PcP9AVj7PUmH/ggnctnPUbQifzY1vJ6wQ98kJ/V12Qb7vVK2aQDfDIFnVL+hve+LTe//7SMtzUKfxGxFj6IQ3v66iRlboR/iHTIjYkAA1BmPl6W15E68fxgPBsICIv6ZyPSe3tYO1r+DnatLGv7KKFb6MgDRFiElqfzrd61E+3GwgMDCQMak5iHIcuDnbAY6rL/k44NWwOhg7bLln6OhpM3hD/9IBq2Gnk6S9saVnhYfGnQPgjoJD9ANmAUmQEOaFsGf9qWQb5dZchxnha9NioIau7olPK6OqlqaJR2zX9C248+iT5Aq66ABp3k5Z+uoCdxwNPJbQD5omfuT3q/Xys5X4DCbuWbfkNdqbPpsYFTABd9if5AmJdL37A4tnrp9gxCdqSjL5MH+UIhPJVH0H8lwDTPRgrutE9iQ3kmD/KmbAPJXQF4Mi7wb020Hbu17NA6EU5bs5pLn/OyIO+DyBmgRb3gjzZnZZvP1LGwhh2y91/gLb2I4PksKgh0GbAyCm8s6hEPAMuqust5JaIdqV/Uz9uFMtAFwrtVN+Ddy80kj8tEigkWaciHFVIm2XFpslGwY0HmtgKK/UD/yR9X31QtH/z4v9kYAE3cX2/3fgGgEH/5CQgtrapcmlUCPgFRUcNBh6IjUDeMAuCQOAzUdBIDojbbxsC5kcH4+T1k4Olm+H7nHY0P0MRYkI48CKcDsz3kg3YwhGqgKBOwioFhB4C34Unvn9wwg2l1IA/KMTLA5obagQj8+0tEDHoMfm7A4Zuyw9vyWkeMG/EgwlkN5l88iEO+yIA8iUd9yHutwClKOh0NQHhwkE+12P/uB361HMqCGBwII74PKpglJgtjr/1Q7n3qX4p85l/LzF99SIZLi4Rc72Yxmk7WTiYXyiDPuHirkQ9w8E17xMWBiEebG6C2ckkXLdd0afXVz5BGDT3tQD4QOuD3tA35IDPaZO3kq09Ryua/OlEfBmXyYCBhwHpSKaxaq1zTz7baFo3jxEsf1n8fDMtG5IWeuY5YG9lZxsx4EPKir/qfKDABLKmolMIb5VJSWS3tPT3SosDoqvrdqK0Ltq1SwSi7IvYZIwMAQVciuuNl0GcBxkxyKSsaJ0qUTftxzxW98rzXS6QjP66s+t5Um8F9lHwljnjRdMjKn11uxKEuxpeFI2Oevd7c0w98JRT5p/u9TTyd+Icp+lQAvykbR75cgx1K2XP6OvLD5mIX8Sc9EwSAKBMubBrPNjmfCgsILCQwkfKviTDhIQ5lsdUNIDXgqXY7UjZ1dfvnRP0Iw/6yoGcglP+LJywdL5O8TuQZF+6ETvDBfMaJlfQDQqe8Dgase4JMMnVvNeJ4F/wB9KkL+eKPq6mvkH/3sX+dANDEPejeTwC0pqVVdh04IM+/8orcDGdtZsK2r4EzW8kzYGcz6p7urgBEMVYc+2DbgzgMDnQ6OhlAkg5toCZtqLgnz5HRYY3HGbfbATSlO5x9Voi87Q1YG3zM4GAobRX09h064p0AQjFiENv4dFaMA0YbYwjBuxvxYMjU2FAXruSH4SQdxo7jMIMK/PjUCp2eWXjYAlSgyT0A1bcBMXT8a5HLCCPMPccDAKxmkA2ce/1WIurJlg1yZAWBbRvkYLK1t/kDCNVrdEAJ8lGdG2muk5vf+ZTce/q35d5X/lgWle5/7t/Kwud/X4bzTsmCxlmMMZysHASQniqLdlp1tSgLwQsGF7lbPqsbXOIYADWivTwdbbTaygFxkbGDzcyB1OMAqFYbZB43MYCgP95P4uI8KYSs0DN/9j4UjeNk8rUVG65rqRuAnP5BexE/StF4PGNP2C3hpbp+BSgNbe3Bdl2tqAovVE6yOqR9h7g3VZcBTPTBmqZmuaJ2FpkbeLE60A4OIuinTAo4GoC++CAfR6GOqt+Ug2zQM1bvokdMMok0TqSB0FcDVHaMiJVe7A7nOKMyh4jraSjXeLCJlOfvNoZ7rqHfKE/Ez2w3wtA/bCBX/GgL/OGHfE1WVh7f3DS7aUeVuHpdCHeytk/zQJuFIxD6jI3nbz9tC9k+WQfRLtg5FiOwe+TJ0QlW+jjvyBdPWGCIjgVeD3iK1gsiHH9sMGOTL254WDQu5LLN9M8k2oh87V/q+lfUESfikD/Amz8DcXnGxV2JaD/GW+rh5eIqq8vkgx/97QSAJu5B934CoBjwa9XVsvXdXVKtQGtODU4U+DBIAEhZjezo7pYx7QiAQM6kEM7WN2DwjgJK7vFjUAnn+jBCaiQw7ORHJyIt4BPjwAfwA3hTcvDAsxk574C2rcQVoMQqqMclX4AgQBT5siLKwEMe5A0vxqOtUlIv8iF/0trM3Wbk8MaLT8zGGZAwjBhOjiVQF9IDPNk2BCC2KFVUVoQtJt/yx6jDF+X52U031FGjkkkYFuKwCgLwNZ7tn56oC3libN3gen6LbEmqvg3ln5HZf/9nIp/9NwF8yuf/rcjnfkfuffmP5P4Xf19uf/Z3ZPjcYZnTuIs6UEfLJn/KguA/06ivleAJ2abbPz5eHJEWWZnsjBfyWo2XaDpfxWHwxN8pLt2vigA9DLro3pPGWyYhe9rAn9fSHhBA5AGwGjOhoV9gU1bSlXCOU+MN9PdKtw7kDdo3AZ1Xyiukor5BOhWgAACJR3nE9b4EAIJnVkav3igPLzBx5pQtdj6eTjvQz9nZob/SNj7AZxL1Qc/oH96fHWzHxXfyVUb+DhdeSAt5OsrEpvlb9pnpibeULktZnqc/kybKV+bEKxrf41Ifrh4G357G4zgfno+HZ3uO+rEzFsYCTe8LAua/fEXd+wTnJWkfgGRcX2GCTHuk80+HkQ82gLRsx8/reMG9xVueD3Uy/7RfHLEwACBmdZYdqrg4ceTluU3KDF8LISuAO+MM+kKd7yu4rqgulT/5SAJAExfj3k8AFKpubpHDJ0/JS6+9LpOzBpwYGAAT4fubCsSa2tsD1bW0BiNCpwCQYVRstXFSDRfGzLbI/VNIGHeurFCyyuYfDfaZqRslgBDlOYDB/9aS0bbVEvI1cGKf4vAOCr8YmfDPSDooAUQBpqwYUuaEzq7HxkdT/CjwpCy954qBA5BSLuAzugJ3N+Pv3QgzMoDE4MXA5nxgHBikGHAM5NqgxT1GKG4QwbjBP2/7d3Z1hrjUjfwoO86wQ4uqZzcVxA8d3i53PvNv5P7nf1fkC78n9xV4jj73DWk5sV9uff1Dcv9LfyD3lIjD2dDp22r01YhSxwCUddKAXB7GSJIOXsnHAcV68yI+MuV4wTQ8KTih7tF8KIPBET/CKMuBJ23i+Xj8J41oa3QmflB9svhGvj5AQ9xn08VMCu2k8SH0KpqWs8rUFZ23lfJ4MI6s0M8+BZ51OtljogzwvFZVLT3av8mPl4/ooz5ZzQSF3GNDWjq7pEbzGFK7TL83vTcbsxLwjFI0X69bNHwtFPhJyYYresC2P3aCsEwgtBaQ+14RbbTRnREn8mBisFJehAHKWSllTIirP3Gwq+iQg3zGCA/3yQdjACCURQvuo3lArpd+zQyH0A10hRVynjciA/iN81+N3Cb7y37oKv64iqrr8kcf/hcJAE3cg+79BkDDKqga9udfeVVqW5pl/lZ6SxNQAVhs6+oOZ4JaOjulVwcA/NgaoOMaYPIPEE/IrAJFVkVv3cIQMIPmDNe9cLUXPuyjxqSlg5H+dsogY3QoM5DmF4zDHQMbAFeudEL8A9jTfFgBAbgRxtu0AFDkzZv05OGrfFwhPnLvINLLp7NzDolyyY8y2MrD+JBv+mppKQ+jxoqlAXZ7qcn4spXPYCD12VZIp8M/vbhxoVwGWVaE2dpnhosfZOEPGqTgD6mOjSuoHn/5e7L41G+FVU7OfM594yPSfHiXXG1skUt9o9JxcLsC038btuPvfekP5d5T/1LG3vyJTCvvC4usvjh4swkAdYwrcyWCX+rlsvU2jYu7GpEOudlLQzYJ4tn8bZswHYeVYdp0SgegjYPn94qCjqtsGhrql+qBP1cGFvQkM82vkuDVeeIeHbG2iI8fS1q30B+0vtTZAQOAkbalDQmPth339Ivx8RHp6GyXlo7OYCeLK6ukurFJ9X4iyMvTwBN90e+jcqQsrrwtP6z9rFYn2tiu4KftES13LUT8zDLWSsjQgRL3lM/KJ2f7orKO/tMX8f3+V03wGOe/ViI9sosLw59waw/bCWJ1mue4NsIv6BV29ra9xJSZt7cVYwCLIsg9E4QSjl5m4wtC1zgiAQh0AJiNGKfi/NdKURnDk+svYwRfQvIwXLkC0D/40G8mADRxD7r3GwCFKtW4n8nJlU3btstNBUuANAaJsCKpA0V7d3cw4qwi1ClQwwCwHc3ZyTAgaMdg5kknAqT5CmMACSEfA5UYVeLRkRiI6GgMbhgCgIyv/AEuSQ9g9c+dAEocOBIndFKNbwbJjBirj5RDGwBE2UqnDuTPQEVartH/TyY9aenkbLMsKgDFjzLD+UglB6Dc+0tA3PMikm8lkjd1cmAcylIK9VM/wsiXwYdy2Q7kjU/ShgExxU82CulUv0aa6mTymc/K/ad/W+Rz/0bufeF3pe+tZ+V6+Q250t4txa2d0nDxtEz95EsBeAJAAwj9yh/JvU//qwBch0aGZWZxcamdkRl1DEA5YghXIpcbQIL03OMXF3et5OlN7jZpMCBv7UUZ1h7Kt/L7KMp83ES7oaucH/MJCzzTb+AfHeBt8NUGuPeaXH+DXuvgagAq+2Cdjayfep+1Izn+5QHq7/FCH1C58AcU1yoqpEQnxax6Qh09vWG1M05GvgIKORjlPCX3lEfZvvLqtmetRBrygk87TmRAPC7uWol6osMOaiiDPN0u8Uy8IPeIfH6VRNtvhBfkTj2cvH1CmE5mzM+O/lBv7v3MY7b+QDzS0Raky8aXyxXgyQIIO2jY6vXoAHnQbxlD0KW4OE6UZfVwnTd9X4vc/O83vT6kNX2wl33ZnSMe/OAqa0rl9/78NxIAmrgH3fsRgLIKCj/P/OSnUlJeHkAUgzyDBOcgB4aGpLOnJ4CUZgVqA8ND0jc4EF7SoePQMbwzcQ9ZR0oNYHrv/tF4hHEO0wEQnc4GbOuISyBYr/PzBnYMnNgKCiAVgMt9oHBvq7bUga15/2wTZYRZczAUyw0AvHDuiNm3fdTZtwnTwIxnygX4GDidCvVnhkqYD07cY0h5Nn8D0AaeORg/FowsAxDxA7CM8BJHnN0M5z2Lcuy859P/SuSz/1omfvxFqT1/Uq62tMtVBZ9l1dUysOV5uf+F31NwaqufUWJLnheTel77sfTVVspUOLtrRwy8fj7zXom8HYmPjKhHtG0flsgrgMzUKif34Z+vtI2d30dZ3uMieESP2cJDRrQ5usEqHysrbK351xTWogfvNcH70r3SaoPwWoj+i8643uAX+vzCrDQ0Ncnl66XSyQ6G9uEOjtToZMnjRPOJIxv0DQiEPqc6bbYnPn42sslx2n5B5EvbOc8bJYAVE/fp6fQHyl1Pgp1JlUGZmWkfNVEuPMATOz8OiDPjwYvHdbI09t/2mekAVNhyn4zjRzh+LkP8qbPnRzi2ke331f5O098tIL21eXYQCu+MMbjoH2PExc8k8uaYBPzFhTv5wgO2KaqD3o6r6YzVwwA6RHzLg8848Y+XPUtyGhobl8KSS/L7f/b/iwegGEz+OpOXI9bq+BzBao4tSAZUVnbiHHkQ7o4XPdgCjXOsJrE0/Tgd/FK+N342xyDDDCWb8zeeefmDj5XHOcqhPL5RFufIny1WwCGO7/EhA9JxdhDHv/Ew03jY77K+HwEoVNHQKOcLLoV/SBqd5AB46rNMSr7yOa8GvZXvwCl1q9zonL4KGtexVuvoPluk42IcKIvZNkbYjYcBEbZj7aWZAAKVWBnlCp/oEPEM+NkWuXdo8gWA+ra8Axryj/I3qICaVVADnbb6xv/FA4Ah8g3lKlhwwNba1hrqT7k8UyZkPKVBsucJD7wBSn7hcP4aDCHnPae0Dwwf3i63n/434QWjO1/7oLTte0eKG5rlaluXFLd2hFXPue9/WsHpb8u9L///2fsPeM+uKk/stf3s9/w+franZ8b2RHs8PR57xuM3Y7/X07npRANNaKCBBnqmE42EBBJRQINIAoTIUWQQCBGUQQIllHOOldOtcKtu3Xsr57y9vnv/1/2f+6//rbq3qgRqqc7/sz7n/PfZYe201m+vHU7f8rkfvfGP4/mPy/4zX1rWn3dW2X3GS8v2s/60jNx3Z9mwOwStOgh+lf0wHoaR/MkXgTubfMyVxNlAcatbR2K1cp3bN8h/HoR3INOzQQ2e/Qc4LUGhVMbWj4W8nqwbHGbqP083omi1GYNaAznlRKkaNM6bPz8GUI+XjfGuBKixxvNIoGgmyjasT+qLg++PRPhL2ZH9mfu0qfF4n8/HQvKyevVIjbubL/xKXxuXtuduuC4Jp1yOVDbKdfA96183nHSAPjNFBkmWAnFrYftAk4zGn7bLoiiMAZR9AOSmLzh5z29Lqy2ZES7Tr6A+8iROeWuynH4h9xuRj3jpxzOcWjkBoA2oDfOT1NqXmRSGEMvAyN7Ztyd99UhpqEcyMAlvNf7QbZ6z7PjN/56TB+G5kXG17nvlpryUL33Bjz4xGWX/wBMLyvevvKS86OW/ORyA+pTm1VdfXa699toKau69996qAIEjX0ICfGzpd4ArhejTnMjl3a233lorwkgAeOHH9Z3vfKd+T/6HP/xhefDBByNTu+p35AErl7gdF+M4GWdq/ehHP5oCP/wDp3jz7sILL6xfW3JRurfffntUzJby2GOP1f/83HTTTZVvfPg8IksSMOkuL3fccUcN4+JPPqXBL4B30UUX1c+I4gnJFx6lIRz/eLvgggsq8AMwlQsAJ25l5+Im/De/+c3Kl7z4jw/f1nf95Cc/KT/+8Y9rmQN9ylF8ygKAlY684+GBBx6oANF/YP7iiy+Oit9R3a+66qoZQe5sr7+tABSZiv/IJz5Z7o06NAqtICM6L8C0INqBTrI0Bjqm5FesXh31uLlacHSwuXTqLgmHdLIEfeIlnFKoSVedEo7CZCfXUQlK/1EKy268nm1Gsqu9fU9+POJuYBLwMnqWP9Pv6h5A9R8v0pV/FlXrSQFPfDWQu6OsCfBJQPifABXvCVw9EyqUFvBBUOMp15keieq0YbSnTSF0Nnz2feXAKc9tazkrmHxZGfvyeeW++QvLA482q+fBavV8QQWcCT6nUbyfPOfMsuU9p9R1ozYu7XrDi8uaq35QJnbFCPwoVocu1XKJvMlXlvGTQeIm1NVF3tXzML9PJrU6a4qbQkP5PPjes3airh1CTeEdDPDpGCwWc+1F+QnHspFtuZvez5MovmHuJ4L0Ge1GPfqv/NYHgFkd5WCXu/N+Ac/BcHMhcmQuZar/A63al/ZMfggrjpQlh/nnr7bDY6s3y28yHf8TxORz1y8/3fYmHBlk4GL2RVvjln6yDWp3jq8ilwBCfpR7PeJodHUFVvhwvJWBkDj5J6e0S0CTDAMI86gq09FIGOQTqYBohpMmi6g8SFea2V/VPRmcaSMGDF8OEpe18HSJcEerO3GmLpgN8Q+7MC7JU/J0JMIDXuRb2Q7zM0gMKqguWYn8kv10jP/i027SeJHv6QxEJvjfvc8PjMavwas4Hpo3v6xYs7bcftct5Xkv/ZXhABQouuaaayr4AN6uvPLKCgYBLsDEe2ASYAKcgC9AzeWb70AWf8AUUMTNJT7gTnjfiBf+u9/9bo1DweY3tAHHSy65pMbJn2c8AH/C4En8AJ4RAYCkcsQPmF5//fX1u/WAHsAGnOb36AFPwA1AFBcAJ+0f/OAH5dJLL61+gGngVhpAtjjEjW+88QM4X3755bWclAugmGUiLUAwrZnCAwz8yaO4+b/ssssqEHXh1Tu8uRsA4EkaLGAucQC/ygSYER/e8WZ0xMJ244031vDit4PuWK6/7QD06ht+Wq68+sfRYWxU2doAYZDdqKsiHwujvdYd8fHfesgVIZyMggm+YZ1ytqSDEljWj+qchKWBCiFAaBgk6JQ6cevAzdLYhF2bAueOJ24pxDyL139WFxZLQFSb1w4ATIJRO9H3DPgICTwIL035xwfyDm/uRqgGW+LNdW1VoMR/I1lpG9nbLU84E2TJ15GoHhwfbWli4eNl8wdOL4eAzx7wrBTPwOaO972u7Dr7Ne0IpgCnLJ37uv56BHBuf+efl/XnvrUC1Sn3eN532gvK6IVfKONRHlr8kdai4j3rQ/nMJi/HQ+KnLJQ3ynoc5vdEk3TUlzQpZ4oWqHQskN3ZFPHWqNNUht5TpuqaMqaUlRFgMRnvrJlmDRWnsw69N+hJS+lThbTZYe4ngpSHPqK8nGYBACnDZTHwmwjAw8ozLNxcSH10+/8wArIr4Ax/aCZAgt9h77SJGjZkkLSSvBuWrjhymthz+zpO8BDxdDfRaBt468oJ8TonU9sDhgA3Moy1EgBMN2WZAFH82mK+Byi9B/4AUDJJHWS6jT9AqfGrvQsLfJJx/nfLqfvMqloBUvwHJKUNsAKX+kGCTe1/LOLTj7v1c+CAYfahOjhD3I9Ud8h7/CcPRyP+tTvGKDJ/NrLLezpFuR3Nb5fwhLekqjdChyTITMDZ/vPTNtfmwCz9KDOD1SYj9tcvBFoPvX7jxvLE/IfKs//ol2a2gAI3wAcgAvyxWgJ+7kAYoEVxAVsAHuDjAswyLMBIIQJ7LvECMyx7pvhZQ4HPtIACYeIG6gAvQEs80hIvpSsdPEkX8AUyxAko8g+44RNYNKXPL5AnDwmq+MGDNABeFzdhWCXFDYTKlzjT6ig9wA7hSZzArnDyDHRKS54Bdvl3pXVW/uQVgPUOSGZ5dbGS4g8/LLjKBQGc8ig8gCtvyg5P4gFAlQnwAXhKy+fANAzvjuX62wxAkU90fu6LXyr3RHnv2BMKY2co/+1bypoQHnc8+HD182gA1SeiDQCLbSf34jl10qORuLIj65ioTp9EB60bnHqk3rr/deBBcJTKIePcvG1zGQ/lb4BjaYfBB0EDhGpfRv4pPAiDBn7Ez6LZm5LPtIO0KWH5lU4DHZFmCPQx1p0QwuKiVPBD4My0ZgkdONhb73nnjWXnm/+k7nBPwJgAs02pA5AvqoAy/+83zd7zl2GcDbr/jJeUdR99R9n91ldNm56v7+O/HfLjn3hX/cKMZe52Dg/ypfzqId+Rf/k5kfU9E6mvVv7Ht8N+riQdCpnCzmUmE6HwV8X/ZaEYzAY8EgNhij0VPOVLUWtLrOX6Bff8LCYrujYgboM1iv1Yp9+rlSXKowtgsmyqe6/NA1naGrfBOIZRhh327nhJ3vUN/YRSVTa1rwTvZlROZN3m2ZtosN0kcKyA6wjlMpuy4CdJfK3vtzJ3F55bN03lACQasOhPWXfcDUrS2gj4JHgzcKn+A8xINy2dSdz0SZZMJN18J97MZ7pJE2U+klqe2zsWN2DY5q8E2vy413wEz/nMXR4QPrjlu27ZZD7TUsiPNPB0//33VYOWsurW1zDqpzN7ANosj/Jho2xb/jHMb1JLow2SZuPXXV6179RF5EGTX2nhDHBZ+Wh9NqmVbYtDvtS/sMrKQMAmxRHtIPTV0tVryr0P3Vme9YL/czgATTADHAE/wB1Q4ixECg6wMdUHrEHkLHreu6xVBKZY61h8FBjw5JIJ4Uy9e08hA3W5JtR7YQAwYFNYCpZFB0BQ8O7iEz7XqJo2xyOLH/AnvjZKcLbflvqfO16BZnzLo2dWQ5f4gEdhpM+6Kg5+xYE3/PCHuAmPN3HhwVpM+ZMH/Li7pC1ucbjEXxtqZ40rPuQ50/GOH36VN14AX2kK040v183y7/3xXn/bASgr6A+vubZ855JLy/oYeY+Oryubd2wui0MwmgJgETVC07GqNTA6ivKkdHWYbsc8XmoduwFR6VHuVaAHpVBrQrMJemEI0BS4KN+LS5jNOwJA7tpSNmzZUD/Vl20UYGhT8M06IL0poFnBZ4LeHggN4kfeCYnkx10cLAGsFMqkWy7y0OWvSyyQ2w4cLBOXfrPsPfUPq4XywJteXoFiAs+8d0HmlHvvf7r5L45N7z+90qEz+tbPLgGpdtVveN9pZc28RysA7vKs7HbtaoMBZXM0gXyiKC0DyvTJSlO8LDiprDPfwCfLk/fcvN8a7d2mmA1R95QyAiLcWY+ASgAirZ1AQ7aJLv/iOlYAWtuzthZtWrzcGrjpr1/kzl+2fX0i+0o3LiCg+1+4pgynux8vybu4KVVyGvjEi7xviTq2RKbb3o6XWj5aGWR51DKr5TS7tpTlN+zdkSjTdh98pw7wow8ZmOagRDn49OKyZUuqTAVU+M3Bqvco+RY33tz54+YdP+KbKX/AXmsjyuDw98Ootu3e7vyWt5Cl4S79TLtL/GX6jkjjL/+rA/fkXf68E8+jjz5csQGglnHNRBmm8tKL+0jEjzKHKeAmOms24fCY1uphJI5WDv29Co2a4cIzPZHtLv3mf/wj+oKFu1msV9f6V5fSUJ8GJqtiEEtmwDP3P3xX+bU/+DfDAejJ68RfCTT/Nlx/2wEoemTR4vK1b3273PPww3WHvC+PPBQDI1ZQU2dAVI7oCAJKhZXneNdvDSOdnBBO8FOFe0+o6bz86NgpjHRslOEH323eHuBxZwx6tm2sZ3Saigc8ly5dVuuuCZMmOFCCTpuePBMWFKn8E6DABmUibuFYwpSF5xQiXcLHYW5BwOfmACwTnz+n7H/dH9YD5BMgNjDZQGYDmtMBKBoEoJUijl1ve3UZ++jb6/O0d0OItXXbW19VVt19a9kWgs66RfyqY3mX52H8n2iShrYlTfXxZKWpfuQNWDRlCXSqS1YP9Zz1pw0BmrmsQjtE6tw7hEcfaNA2cipTO0VV4ffcMt2jAVBgIS08afFUFtIXX9cvPrTFykfHHeGrhU/w0aU+UOMXqO2GPREkfWUMzAPnrH8JkpBNR/I5W0A0G1Ietd14jrxpS9yG+X0y6Eh5ybahzIEN7YB8WRVtjqU9hn5TZcPfYJ1k3FmX2mG1sAZle0mSBj/8pv/aRnpxH4laGebgqbn5331/tDKVljBVZoff5MU948eLvqZteMdYlO1xJhIm45pNXvhRTtu39wBopDebcPomeUCWa7PpLiwe9bkGPBtwphfxtTPuCUYB0eoWfj3z53/WA8MHfQFkelYm3bSSD/7bwHZtueHGn5Rf+d3/bWYAymqSF+uKi3WTlRGxEPIzm3WGrHmDl0KkLIeFl053+jj9iCefVfKxXKyFLIXdS7wACJopP6ynuaaze6k4VlAWTGHFL2/4T9DJHYCb6wVY5Eam7mVpAX5cgEe3rFzDynsu19MBgD4eYOwz559frrj66vq9+AefmB91FIo2hEYVeNFJkgiSOn29dMmsOvWxkLR13lQkbdoxhFt0ZO91Tp1a+t6jbnjvUghUALojQGXQ5GbT7YQha9u22rkTdBIeBE8Kkp2RNnCRQgUpC9OJjz32aLRvn/gbqVYvfAwKkZmo+tNulswvmz/0xnLotc+ZWu8JUE4Bzh7o7NIggKxhOu6m59d/5G1lxzv/rB7B1PU3nF5eD6+3OWn1ld8tm/buK3v2tfVTpo6G8X+iSdlpV+pB+T5ZbYpQV5+mu1iicmChjWkrWX+HAbog7Q+PdYqyV9eWZwCw/Gh/u/f0AF6vPZoWTsWaAJSF3P9sn9l2GzDshQ9qAILyT0A6tzJJ0JN5wQfSh1p6PWAQPHfDHQ8lj5Qy5eq8U+Wca169l/5kyOmj5WewDo5ECXCqZbpXrvI6lzh+FmTtJL4MfLRBU+3AyaC/5N9zv200Oexd+mv12avLXr67YWdL4hBe/J67dcNKO9f4UPLVDZttXN8xOFEG3JTBbNJoZXD0tZyIH9bYBm4B0NlZQPVT/XpszF4X2K0tZ1A2ZlARfpss6AN78iF1RDNWtDOL8Zt9mc4EbsWdadmcmnEos+QDKSv9xXXP/beX//9v/uJwAGr62DpM6xFNr1sfaSrYf+sNARxrIu2+BpAALFPpCdAAOQVlyt76Mu+Yjk31uQCcXDtpPWP34uf9739/ZKQda2TK/SMf+UhU7pryyU9+sm7MMRX9oQ99qPLlUoj4ySl5ayBVEmAofssI3PFijaS1mzmt7wLivvzlL9d1lbl8AI/8JM/4t2YVH5Yn5PS39a2f+MQnyvcCmFkf++EPf7hOg3//+98v5wcAEg9e5AGPwKLykbY4lZEyBPKVtXKTLl6tmf3Upz5Vy1U46Xr/pS99qYJoeRKv51z36ZK+eNWjvMz1ejoAUEcy/finN5Zb77yjLIi2ywJqil0n8nk7HahLOpgF5DrJbDr2XEm6OjNwkEJAWjp0vs+0ddzBztvv1LsDgDbwOQVCN05E2KaMgUv9QB1qo4CXeMUv7TbKbQIHUWryri0Z9eKNIOmmfSSy2aiu97z31rIT+Ouu9wyq4LNHfetnc58OHKfT/jc28Lnl7NeWyQ+e2ZvKH+73cAo+znhx2Xfq88q6b322rAfKAK0h/J9oUk/KW7mr76YAh/s9HqJMxM/ipG6li9Qfyq/4oAQ0XRpsX8I0ANEUDQWufWRbTGWZ4fgHPsfWr6vPgCx372s4PNW4W1zcMzw+pdFNP0kbHnTDb/pP3tqyAcq772+mOI+Fkkd9hXXZZgrp2kyR722qWB4K2PS7/4NxoFTWDWy1chRP1kHynOFbWbWy46e9OzzepxKRFwlu5DeBZZL/yqCb5/ZuOjg8XqptI9KXRnNr6Qz6OxHU+kYbBMm7QTtrsKPpvOPWANnMpLzwOuzdMJKuGS94Sz+dTRrIBqkEi8AoQJnyCa/ixUtbKtZ0YdUTQdZ1jq8fCxw0f2qQsTruZlhMuYtDHQ6rx1ZGTX60WZRWN65777+j/J+/+j8NB6AApvWfNrnYXMMS554gzAUQ2azjTtlxz401ji/Ko5mAJiDGO4ATmBHOZiPAD8hiwXFRmJ/5zGfK2WefHQXXTv7/3Oc+V0FWbiKy+QfIsynJ8Ucu7kCgY47sqn/rW99an7/97W+Xr33ta5Wfz3/+8+WrX/1qdbPb/bOf/Ww566yzKrAG1sRltz2/wtpNL+23vOUtdSMQBS/sF77whcoPgJmXfNqsJG9f/OIXK7j++te/XtPMzVmAJJKG+KXHr/KyGcoGI6BaGfH33ve+t/KgPADOb33rWxUk408e5UF45P8HP/jBCvRdQLF01Ymyn+v1dACgD86bX265+57ymagD4JPbPY88Wp5YsqSMBeDXORDhuCk6pWeHq7Natc44vTOdCNpmtBkKLTuru06ZSigFd3bcDOd9dmQCdhoA3bk5+N9Q3QkDywsoRm3awER+gFJWHOG7gsJzi3NHDIicK3v0he1dqvxHexn70ffKntNeMA0kJuDce+ZL447ac7p3rZxDif8Akus+9o6yL/5P20E/SypnvKhseeury6JzP1zWxSCOKJ5L/uZKWZ4p3LllnQ36PVaShvbJIgcYcUvFW8FNvQNofQVJqSRAnIkoKgqKFZW1ERDKPiLeTEN++JeGfALAwnLzrqYdbQ01f8lTs3i1OHbXfsBvhnOv7annllTTDTfuWZb4kyduT8agAh8op1UbsGjrEy3RUf74d4qGD1oMW7YDNCbPtQ6iHN0rxXt375Na3voAXRzcB+N9upA8qte0iJ8Iqm0jyjXLL8t40F+Xsk4yTLbFDNvq7/Aw2TfSvwFKTi9bB6l/tiUqR6IYwI2trX5npokKbhH/+rxZVv3OZq18l8RNOLNaNmQ6BUC/1o4feqhtgs6BIFCYeUD6Z/bd1l93VP4Wh14EXPW1NF7oAznoyHLJ9bFJ6iMHH3X5T8TnuWLHu28t//aX/ulwAMoCB+jJKBDKMsd6B4QBWy7AMi2ILC4AIYsbIMWPd0AnMCMulkcgxtFD4mLFNJUMuPHDSmmzzsc//vFy6qmnVksjyx8w9qY3vamCLOALAWIsjsCli+USIPvGN75RQdynP/3pmqb3dqYDcUCeMIAnf+ecc04FlNKmqIE8AJUlUfrAG6ALSALKLIkA5Ve+8pUKyjJtZSROZWOXO4CJV2UGCKtwIxZx4/O8886r7wHqj33sYxVkArUszvKONxZg+eGPO0szQOpZ+uKSvjwBoI67+sAHPlDBrMtdebO05oBhLtfTAYDm9+G/8OWvlLseajvfkc/j3fPIY+WRBQvqd5l1EspEB1weAkTHTYV6oslXjowsU9ihJsyagm4C9PBw/KSQsIRg686tZaONSAFAN23fVHfWGxwSmASC+KWjHvUjg0nttwqXEATe84sIBWHyuIwUvIM8DFJV/NrKPbeUPaf/0XTwWdd6JvBsBHw2MNoAaBcoDqODr39RmfzQG6sFlDVzmJ8j0aEzX1y2vue1ZeSU15axf/9rZcWf/WVZGTIHYO4KzRNJyg7wRJ7TXb0RvDmNfKyU58Wa8lRXtR1Fe0mwh7KtZFtqSr4HBIfUa/LpbqMaC0dta/GfWyoQbcLdu4xL+pZs1HdBGc6zT7dmWP7Elf4SjJmJaECyKbtMI3lC3XTF557xdf2dKKplGndKfMmSRdGHmjwAMvG9Nsp9SeitxStGyobNbQPO4XE0vlG6DbPsdi2b8jWYH+GPNnD420zKpFtGx0PZfrL+kHY1UxtR3vmcdVXbWc+/cPw0MNYfJGQY7/UxfX1VADwzlvoOwMYyaCkL8Dc2tu6oxP9MZD2+OLVDMw7z58+raRkU5TFWiDxwb8sh2iY5wNPSKs8soPKiPWl3ykl+5FnZyU/LZxtEav8ANR6Azh3hb1vonS3btzR9Gf665aFfN3Dab/fZT6XRyq/JEwD0zrtuKf/m//yHwwGoKVwAzh2iB0BYJ4HEtLIphFyHSNGZGgdKKTrWUqANaBEun4Ea08SAqjgBJGEA0lzryPIpPLAGDLpYSSlYoM07cQCi4nGx9gFtACBrLZCbU9R51iYAB4zhHzhm1XTMkTzgGQ/AsLhZZ6VnOt5xSizC1tixTvInDoDbJW95lBN+AXBrY1lW8eqShnDAqLRZgKWtbK644opa1srTkgKgHG+sqPzKo3i9Z3WVtveAhbDyxB8+ladL2sC7svA81+vpAECR3fDfi/q/6777y5ZtWyrovDd4vi/eLVk5UjukozjcdSajSyPFJw2AhrAaBKBJ2fkH3QcJ8Nu5JxT37iYsdfp6OkOdLun56eVJet0D7PUx7m0aXp6bEJVf9ev8R+c7EibdNIeRldITSxeUHW96RT0QPoFfTq9Pgc4OAK1gtGcF7YLFQTpYz/z8izLuzM9jAZ/Cn/1XZfkbTi9jv/37ZfwPnlPGf/23yso/fGFZHoMzZ1M4WH1Yvo6HWJpZBbWlbh13BbF7N8xsydQvixzAtymAj6mxCgSj/qQHHGW6KeyrAo6w3Mm1bH8ZZwWKER5f2oNwo9EHKDPvhcMvheXThFXJhxt/wrCAUJC+KmPKP+MUjp/MM3fPXQsJ4HYw8lTPi+25CTf1LtqkOGobjr6bR7+Ip8bbSyfDngjKsmNdat/z3lDzqE+MhBJ/IOTGypC7bcf73nJwhoGMOFC3DRwLtbI+sXl8KlFtV5HHYfKmC867pO5b++q1w15Z5/9hYQZJ3A0o0eutjZKjWWfil04+c6/tN+7Ja9YtfY3Epc02akaA/v9jJ31BH87pdnKcfsb/4BS8NPUR+fHMepptWDzckm8kTwnca/4iTu8B2dHRdvSesN47cWXj1o1l07ZNZcuOtqyr6Z420CRXcuo++2XWIX4MNsXt2XXPvbeVf/V//Hczb0KaywVIAapzvQA1IIkChYq7F/c8IuloF6Cc4GvYxUrJ4nrymt31dAGgjy1eWr7xnYsC2F9V8+Xw+bsefqQ8HoCdkGDV0Cl0vAP799XD2k03ZAc90ZQW0GHvECEwzH2QgFBn2wHPRqMGS4SBd+IgAJri3tqEZnT6XBuqHs1wUKIpfAgn/ind6j/oSLxQyZs2TJTN57yhHDrt+YcBwGoBTcA5RWkVPbr10+c2x5z5+ZZXHnbm59HIRqU97/wPZcVZbyzrfjeA57OfU9b/wXPL+uc8r4w/63fKmt99dln6rW+VTVF2Ib6H5m+upA0pf+BT+XWF/HRqgB+wmNnP4US5mF5jYQEUuamfSj0rUq6J9EwZeseNgq2W170tTFO8rY5TUXSVrP8GYfku3dKfNDJefFFwBm4lFJX3iJXFXR61MW2+8hqUilJfSwsRCw3Q16xHYyHLV9W2uGjxorou2yB8wfz5dTmJsHjo8tV9PlYSr3xJe9nypVWpUr7idsYn8GkQW4J/4HNYHMiXkLLsTgRlXQ57N5167aFHg+/VCXf11ijqHNX20m8T7ursRObhSCQ95d7lGR/aaeU3Bj5dHhtlO2thEujIz9H4rvmu8bdBl//ym+/Uu/f+Zx/ljh/PmaY2II7Fi5fUdplrg58MStArbQYvxjV9KvlDnvHOmIZ/fu1MJ9vTzzCqAHJXm3JXHs2a2jYstfgbCN+4ZePUsq+tO7fUfrwv0lAu3TKt8fXKMMsK+U9nScd1z723ln/5v/+9IwNQFs+8BgHiib5MU5/INPA+CGBZV7lR2LnJafDCQ27meapfaYE+2qUslO9sr6cLALUO9Kd33FluvvWW2qFWhaJ0EP38pUurYCP4ALg6eovOpwNSeDpSt3OfKAICjwRAU/AN0kzWAB1ffNpzdnpECEirfVEpBHXPr/w5F9SUvAGjgZnBo/wSVJS/qXh+Z8q/Q+a3RVua/Pw5pZzynGngj2Vz2NrPPh0dgOaZnxvf//o5bjxq4HPv219VVr3jjWX0Oc8v47/3Bw18JgGhv/P7Ze2v/UZZ8rGPl4koI73ieOpaWOVnMK0OZhNXU/SzU/DiA25NhwEOecB+Agr/DUjwkMqgWXiaMuDHe9by2hZ6SqOvUFsaSd7bYNDa0nSFzq3F25/yFwaA1N7qhrSId5riifBIO2WJB6IBSp8sdOQTsDsysry2O/+XLl1SwagvL7F8SlN8pjnbDv1QYhEfvmreIv30k2nOnfrgE3/Kj4IFqn017faQdZObNtb/w8O3uqjlf1x8HBu1+uwp/179qLtWh4PEvZUfXvGdlPEN1vtcSDwzyathlGnjreumrXeBDOqG65J32kHN0wx886Oc5C3jyjQzfnG09htx9AZR/Ge/SD8Zxs53M5L41F7S0phpnijCh7p11zcAUECz6wc/VY8F4cFpDWYnKlDs+Eu/qOWvlYG1o2SMAaE8Zj6RZ7pkU2/Z19YdW8v6ifGyfnKi5l08GRdiCc3nbAtdfzDWXXffXP6Xf/ULwwGo9YumdU1JU1AslBRWTle7KC9T0ty8N03t7moKcWedAu8eXdQN7z1/Lm42zgBJgI5pbGshTXPbfGM9owvj+Elg3AWKGa848SJt09Ku5MvGDHFb12oK25VxJS8Aqil4azql1QXFdqrb0S4f/LlLyyWeJP66ABdv/Hsnj0j8yZc4NGRrPF3Ji7SEc0+3vJj9LREQxjpXFmPpitt0v7yKVzosxLlcYTbX0wWA3v/EvODxifLNCy6IstkUnWai3P3Io5XvJRZlRzt3MD3iNhoAbEUoQladEy1IdGJWR4q669alFAYoBUSfmtDs+gdMgMpcw1pBSfjxzD3TElfGb6c7ZautJBCd7K0PIuTa2uuRqpyESX6QMtHaxy/9Rjlw6vPKwTf1wWQCTzS11nMaCO1Nw9f1ocNBqE9x7jrr1WXsvLPqmZ8Olx/mbxixlO4/60/Kqne9qax57gsDfD57Ovjs0Pjv/0EZ+9VfL0vf+OYyGqDDMC6B3Vwoy5Tlkyyai+Kl2Ci7Ye+6RIHYfUrZddtkKiRxaFepWPGT1k38qUfC3xEu1X/vHbdsYy1caz/6CRDGLdOocVaQ06y72RZRbRMBeoA3YRKgumf5sJCSVTa6seAAoty9p7Sj9KeUtzi61jp3/raH0ltZ+eqB2spTWxLAHz6TJ/Uwl7qQT4pdu8dLAk073G9/8KG20agDPvGUzy2PjZ/G6/S4ZyLhhrkfC2V5Z101Xob7nQ0JP8x9NlTrpMfDsPdI3qfqtuemXXbL1XOCv3TrkvDaozxLk/+8D/PPHWV8Lf7DeUzetQkycUrG9mR3GizodINOOMkyNxZ7gyjLZLKfzqUNHokyr+Idn2izWHjJvLY2aLlKM3Bow4AkXmYCoOLbsdPMxJ56koXZCPEM889dGWzauql+yMLu+IVLl9VztbU9y2OynJB6EK61hSajpNneNcxz5103lX/xv/6d4QAUcAM6bGYBcKzBzCOYuANFNgxZh+mdNY3Aok0xKoQf6zGtWfQ+L2sgbagxHW6jkvisz5SOI4wAOgRc2dhjWp1/m4pceLDb2+Yc4Pc973lP5dXaSZuVgCU7123MEZ81kniyqx4QVkE2FVlz6Y4HYcXxrne9qwpJwNEGIJuDbFQC7lzWpPpvIxNQbBOQuw1BwgNs4pPnc889t/pzyetHP/rRunnIOlnlgTe82oQEDHsvLhuorBuVL35serKGVX7clbtLGUnPpUyAbYJd+gYNNlcBnZ7xbzPYMxKABj28YFH5epTtmtUrq1B5MEAnvk2p3Rf58YzufvjRsiTaiK81rAuFSeHoeCmwjkTp73BqQqhR2xgErOiMBKeF3DopvmpHjlGmaXrCxZR4/3OZbaMRd/4IG3G0/4RlG12mQNLpueWUcPvfFFQqeaCFQABEjajVeZ2ajzjrt8DXtPMgp/LoHm1j/R031C8cDR4yn+CzCzb7VtAeTfs/BIS+4Y8q+Nz59v9QDoXfw97PQHbIH3zzH5fR9765rHrhS6qVcxjw7NK4e4DQ5X/252Vl9CHAOhXHbEh9UgzKWL0N83MkEp6lRT2pj2HKCj/iBghzQNDCNWHOz0btow6Me3F03qnvHJxoA5REU9INtAjTFESzngpDEQGMBjKpOFCLYziooLRyKj6BT/UflJZN5YT3bH+mMKWNkj/xe/ZeHPxnGtyUA8tOhq99p+angYn0Lw5U+10v/IwUYaola+mSOhBbHjpnYQCK/HDF2IQNsq3c+ZeWdDMNz920k7LfZ5h0Vz7+41u47rsuddtD5m8mv+o13/E3+H4ulGkNe3c0ElabIec8d6nrJ/PS2lerZ2XZZFtrB00mRrv0HGUlbJZphk256flI5TOMBgct+yLe7AsJNoFMmAHl/7zzg3z2mJszYucvnF/PkjbAavnst+nB9jEXEl58+o51nXDR9uCBW8arDeAH/9zN5K0bW1vd9c/D0o/8KjdLYcx4HEn2CctvLuviZlC2KDAg3qShjvjJ/oCyn/Dvjri77rjjxvKL/+K/Hg5AbXIBYIAbQBP4AYxshmEdpLRUAhDID6uJZ8AN4AMgWeIA01ybyZLIMuc9f4Aq8AmoscJ4l1Y+oBcAkg5Q5fxPl/js+AZ83/nOd06dvwmgAXKAH3AJVNpR7qij973vfRX8SU9DAhi5i+fMM8+sIBiwdGYnsAjceRYnYGzHvcudX8AUePXMmsoP8AroAcbSYrEFHoFZ/EkLwASO5c2Oe+UAcHKzc541Knf42ylvw5U4AAPp4Ul5uOQDMHQBn4AzYAusdAGjMhG38pD/2V5PLwC6sPz4hp+WBx+4P9rk/roO1O74rh8bk+4KAErpAF5rdPDozBS5g4uzEw4S9yZompAkDIVJ4QTkJaDsUgWWQZRypejYFWDGSDLDslKmYK3xh7D1vvrthbPejN/auQPMdJV/tXKG38Z7n0/vPKcwEB6IpdjVsXZIES/oLUUgmKrgj3YxseCxsvMtrxx63BJQuX+K2lR8WkL7QLR7Hmj/vzWj7czPvy6TH3xj+zZ8B2AejQ6+6aVl/XvPKCtf9iezAp9TZEr+N36rrHz+C8vy668v5lMOdCxdRyMCWZ/sKoK5kHLVHtStOAbfK3ugy/SXtpVgUhtTvwDepujz6jGBljWhCW5QN97WBiiC1hY8VyVPUcSz9mNKXDo5BSkcv/wJl3ENkjVwduBu3bopStFSp7Zb31S7wVy2t9aum2JyrwCjk39l4g4AJ7/6AQBedwSvz5Ma+oMq8ShHlhlWH4DSoM1UYOYhKdNRtviSZ5bPhYtjwB6ywOkZo9EHHM2mnHONrfQyjsxL8jAVN8IbnuJ9318o4yDvuOErrdaD/KEMx792lWEG/SF+5J+/meKbC1X+I+1h745EyYfnVi5toDyV/6jD9q6VSz5nHaa7eDJOxK0bl/+s+d4lr3PpezV88NKtt3QnUxvIbNQGbG1myHOmn/1Aush+AlbE9RvXx4BlrFpDs95QN53jIW0WAGVs0n7Svemcpnu0aUc8mU6nx9t5ne0zy4BoWjhbfbQNR6bfBy2f2baFkxfPWWY239EtEwG+s17URea5tcPWHlCWm7DicN199y3lf/7F/89wAApAspqxWFJKABWwCOjYvU3omk42bQ60me4FDoErljagBTASHpAxpQ+AssgJL5xCNO2coNZubqBVvKyepp2lxxIKQLmA3He84x3Vsumd44vchecPSAYmTd9LAx92kwN/wK1GBSiKT/pAHdAmPIumZQUAKOsjqyYrbqaNd5ZU6cgDRQ3cCadsAFbgFuC04z4tp8oAgAaIgVXWToBeWABTWqyrpstZLpUjEKpcpa2s+ZEn5aWhKSdhlBXzv/qywSTLX3mzSAOgyhU4PdImrcHraQVAFy4qV157XdTTV6MNHqzKxVFMXT+PBki10YAyV44Uko5TrZDh5q5z9wFhA3iUXvOzqQJKz5XCfTsKIZE7AwmMCiwjHp0wO66OqfPu7ZyHl4JtkIxaq9CNMISlPpJpdoGMOAlt7hlnkjQJ0xQY3OSl5W9XFVZAiAELISOefdF3N4WQ2vL+0+qnLoHDBJkNTPaBZALLpL1nvqTnFhRAdH+AxfauuQl3IO573vyK+rnNvfEfiK3vBoDmMDp0xkvK9ve+piw97bQy/lu/MxxoHommNif9flkS/XdT1O3BcuiIljPlpi61DeWZ5ThX0p5SaTfA0o+LQjAdToFYW6kumxJQV83i4LnyEaCL5VM4/GT8qMubdtGv62h/PaXAD8KLuneYdsaToKbRdHAwSOLwNa1GI5VYg7wTXpxIOuLqtkHPeU9/Lb/NsgKAVktwxCN8AnD5rl+BMnvQ6wveK5vq3is3bq1vNAsxoOoYG8sCHnnk4TIv5OadDz9S14nbkJi8SC954tblEV/iwkcC65a3lld1lBY+YfjPw9HVdzfOLiWv/fhiUBHxi7frT7yNj/5yB+G6fuZK8jKYzmwo+cVDa1998II8qwftKcvDf+0305M29zZgnt5mMg1hUn5xOxqv6U+6XbdWF0Bd460PPtt0Mj8Hot91ec+6zHhQpu/MzbUTa8uWnVsqHhCH8F2/x0t4NdMAu2S73hF4AN8bQ1Y4nm/Lji0xmFpQ/ZeQY+QIcKxPWkPteCV1Y8Aoj9Zvy8OwfGlz0uDfsWpZliiXLKmbLIOkrr/8z4924dl12+0/Lf/sn/9XM29CAnIGL25dd6Ay10i657uuP0K6u0MeaBq8uHXj6V7dtZRAFWCZ16Bf6yBZDgevmTYcda+j+TGFD0gCZEe6gD5W4e5lHSbrqDQGeR52HclP8glQdsvVBTznJQ40m7wPXk8nAMqi4RzQmyIPrBnO8UsA6r406lUnS+E9tm5tnU6pI8L4T1ARkjq8wYBByoagCvgonwjXhC0Q2e90XdK5Z6bhYY5EwuDJxilAF/+s4mkZrdNGVSE3C1CmJaw8ylNdaD8VXxOywHJaWE2nGswsXrq0jqY3nvfW+onNPuhMINnAJzA4CEjb88vqUUzdKXn3DFNB5OtfVCbOfXPZ+u7X1Gn4tJzWeDrrTIfRoTe+pIy+/y1l9QteXNd2DgWZRyMgNADoul/+tbL03I+U8ShTUmpY3SirnTuBz/bxgizXuVKth2g73fApzFM5KHd1Ih3tjV/uFAP/m6OuKLoFS5fVc/oyjqzPpO5h32mZy//iS+U8EcrJWkhtv8XT4uOn8htpuGfYQZIu0Kn9pPL2LJz3QFpLr4E3gEPa3qN050/79h+vLf09FYBujfj8T2WGlE2zeAaYif8Jbn35zDtx6L/y185sdBzeoprXefOeqNOQpt59qGJy44ba74WXflc2DOaXWwVble++Ra0tregp7sgPfrp1kpuehsWJWr6b0q5reHtlo6y6MkacLf7Wx2ficy5U05hjHPxnGLxku+bW8tLirO2216aUjXx5538DO/0ZJ/6VQX03rWyl0dqidn00+Sl8v2z6si55lqY2wrCjjWRZZtjWXyJvEVZZd/tS5k9/IS/Xjq8t23ZvqyepGPycaACKr40BQOl+/cqHTchrRyRtsjlo99ayZt3qsjqAZoJ5OuKxRYvK4pGRsnZsrB5m3z65vLLeLfEZxqewtY6iHSNypls2Sceiv1x33HlT+R//2f97ZgB68jr86gK8p8I1GzB7LNfTCYAi54Fe9P3vl+XLlobg768DpXBYPgkRZPrCFAcBcsCh31XANfCmQxr1rYjOv3QkQGt0TtN0rE8znQf4ZBBeCAYWfQo33dwJCMKCQAU+3QkowoMglYcUvt04Mw5Wvwa2G6il1FesWl0WPXR/2fSRt5a9Z7ykHDjjxWV/AEYAsgs4u5Tgsvu/e+8CUGtJt7/zz8v4uW+pcadltIXtA9Eu6Eyy8WjX2X9Rlr3xjLL+Wb87HFzOgRzZNPZrv1GWnvb6sibayuDmpCx75aJMs9yPlQatrBSB8jfVvGJkeU2HOxCqzmr6UY/anue0um0KZaT9Jj/TwEvUY9Z5VSbhvwKmHvmwgXQpZ5t8Ml/+i0u87gZv0qKEkxfuSZSwvuMIF/Fln2LFxX/lN+LWp4AcvCT47FrMMn534ZNfCpXF0hpV6QnTBa9VIYcyzbYtrPJLi75pUbNRFO/4xHj13847XFPL/KEYqJIVZi/6aTdeMs4u1feRh+Q33T3XfMR777phvBNOWbjzx72rxFubaMCo8dEAmvqQz0FevOs+D+N1Jsq4uyRPw/weicRD1gif5SGPyiDbYqvvlnf/kToFSMXhPbcu/963sIDp9HzxdzRem5/+emj+tUGDGMtM8NxkZVv+1ABta9fyIUw3vmHljxznB4COBgDdsXdHXQfq85XViDHgdyYaBHKZTrpnudHD1uzbD7Jpy8aycdvG+jW8/CjJmtE2PW852SMLFlbw6cMrNt9q3watlsjU/QbxPAx8Imlln1SG+oiywleW0bGS6867bi7/9H/6L48fgJoCzh3lLlZIVs88WH4ul2l74fMiMFgeLQcwvezZwfWm2ln2rF0z/XzyOrHX0w2APrZ4Sbngou9GO7orOtCeuuvdpqM7HnyoLIs25RxQHSOV6MJFC+tIVqeuQrLXcSiH7IAsJTq1r6I4GzD9PNkkbcKTMCUUusLAc/5PKwFFTdDkEgGKlyLIMIOUQlc8zmXcuGGi7N4Xz1u2lpXXXVkmPvymsv3dr6nT6QccQF/BZB9sogSXyHMCT5RW0Oav3cfOe3vZ/ZY/KftN19cp+j7wTEA6zBJaArCOn3NmGXn5q6oFcxioPBYa/9VfLyte+aoyEnLG5qQ8WJp1BqghiAfL7XhJ23PWp007QJY6asCwD4C0RYoy26D6Rd0BkHfCqkfkv3aSyqRtLmrP4qdcbKSwi13esv3UuIKyrQAT6S4s90Hw5ZD8vmWytSEK3xeWhO+/a8BAHICttipvLT8NpHhOUNKAZpuJcGST9zVspIGEFbf3LE/AgOVKQCfAaZpRHvmp8QRP/ntviQD+rAuftyQGHVPl1cDfMGCA98wjP9zxmeWbfrPs8KuspwGSiLel0eoqwaBBQ8tfqztp4Ns706BdeeQ9d/7zeSr+WVCLv0/4UO7D/B6JWjm0tpBlo07zueYn4q4DkFpnmWYLL12DKYMN7hmvsuj+H6TabgbyzH/WRStXp0Q0kFmBJtBZB+cNUJGH+MRjNx51k2lrA9keun6SAFADmbUT68r2vdvLspFlZW1vJmGY/2Gk3PGK8KPOk3/v8aL84Kq6Tj/0lAPhp87m3L21jI6tKcstnwqdRDdr0939DvUjLEF0F561SXG7m97v8oMaPwFAg7epvhN9w/Og37mQ64gA1Pov6w8BQODSRiB3QNB6SRuTTP9ai2BdY36q0xS59Yo23Vjb6b2wQCLgyN0aO5fwAGcepeT/a17zmqnNMqwwp512WgVCNkT5/jogJD5fPQJGWQBNyZsWPXmduOvpBkBNw99+733l3vvuDRC5t2wKRevIJeeBOppJ5ydkGgiYrAB0666ttWNXhdDpPPmsAzsbcPJJOLLpaESBEgIU9KDg7JJ3+Z4wo8Da2aBt2mhYWO7Kg0ClzK1BHF27poxv2VI2fP4DZdebX1Emz31LGf/435TNHzi9HhYPiDo83lR7gs+pe1CCyb1n9MBlD4T63OamD7y+bHzf6fH8wgoyp4PPw/9nvHa+733Hq8vys95Uxn5n5iOXjpXGf/NZZdWzn1uW/ehHdXPSvqhjlhNKrGspORGkzPP4I7uyh9WNdijtav3sKQvtoKvEp/mP/96nAkuLXFN0bUOCLypZbgKwsVJyM0PQVfqepaGtCdesWv20AAv/xbU6+BeHMKmw3QFbfqpCi7v4UqFxr3zFu7aJqJ1dm9Zd/qVdwUykp4wSMAgHRNh0AUDn1Ho9zzBAfA4WUEu/pSVtVtFc/waEPBG67tEYmALzeJFm5rFLrRzbO/fMR+ahAa/p/RJwGBtbV08DwBsZw593FVjIWy3nVm7ueJ0qm6Ba/jUPfcDV/PXqt4abzutcqQG64SBrNoQffOI7y1ucNV+dchsk7/gZ9q7r3i3TfNYWarvqxe9/o1Y3rIEJNhH5p77VCf7En3HhFd/1ubNEKesh/w8Si+LqNavK2Iaxsm1PDJJWj9T2aEat64/umfY/dI7lGnhnkXTHi1kCfPmvX+oTDfjtqPhJezdo2hY6ytR7Wj9HVq2oX+pydNgwPYjaZ6gX1nbuuDHLfcgJU/Xd2R5tqdVha3vaqKUjCcaVbTcvcyHXnXfeVP7J//j/Gg5AbVoBOIBLm3gAPGsrbcSx/sAObiNMwNOGnNzw4pghgBBwtXEJ4BQWaARi7K7PY5k8ixOiZ820G/yMM86oINdl49Dpp59eLZ/Wk37zm9+s/gBVYBQAdQGxPlN58sLxlj8AAP/0SURBVDpx19MNgDqQ/uZoV1/+8pfK+ORk/QZ8291KSW+vQklnAyQpLUrMYnIdm3AkOLrCg5DQMVk/t4RQ+1kDUJ3fwI3A7QrlIxF/jSwgb7sYW976foAHghDoJPgIUEB76bqx8viVF5eDp/5h3QEPOO550yvKxg+8oQLRDQFI974VEA0QCSj2gKfn+h9YBFAr8Gygcv8ZLy473/bqsv6jZwUgfUnzN/U+qVk+WxwNtKYb6+fGc15flv/ZX5bx3/69oSDyuMi60N/+3bImaOmXvlwmCWHKNNrJbMt8NsS6qqwBK23wSHGz1FOuFKU2kEAnlZVnQJWCaGCC0uwDgFSuyPPyAEOeU1GKvwKFoK7ip4z8T7dMUxypiEx1A7KpsMSRz8ApvoFrbsJSqN5N+Zc2xRb+GpBoAKICjEhHGP0sp9QpYtZifRXwBCbtuMeDTVStDIK/SEefBjjECcCLg/Wz9aNQvtHmDUjvDZm2I/qz8hg2CMBDy1co5ogbb1km0qoAMMLwA+wAnXhzJA5e/Tewk7aD9rMsKvDpxIPyXYI2/ytoinddvvAiPXGk27FSpjns3WxJHPgjZ/yXL27qQ/kP8pl5Tf8oeeCeQLAuAYn/rV306jLKP8EZqkAz7xVwtjs/ZLwwU3FHuupf+flf+07lZfp/fOOD2yDRCTW+GBCuCpkJgLJEjk+urxhIeG02/e3ak/2ypeE9d3fu6lpaiEwgo/GffcXAhVEPgPZZzLR+mq1bvW51WbN2dW2385cuO+ykl6T7HmsGGYfIr45B2uIVK6oeX7h8xWEzKcq31Zly6A8elA33Vm9zl4Uua0D/8T/9f84MQIFGU91AJzDCDRi1+5o1052VlEU0d1uzftqpDkSiDOu9Xd0qhZvLND2rqrUMLJlArGOJxGPzAwuqY5YAUGkBQpSu3eDOBbXRx4hAuO4SgJPX8V9PNwDqQPq2Eemm+g34ux9+pDwabezBJ+aXkei0u/YSMO04DZt6rAFNAIp2+FRZb3F8Uu2g0SkJjmPphMdDTXHODYAmETLWDCqDDZs21v/iILiMrClyoKUKzlAKe6JvrluyqKz+zPvK+Hln1TWbhwIEHghQCIgCktvec0oZ/8TflC3vP73se8OLqzV0EHxOA5Aowq0/7231zE9xOqC+7oAHODuW0MH/U8D0LS8rK89+S1n7B384HECeIHKg/dpf/tWy/APnlDHW7ugfXdB+PKTcfSMZoCLQjzaQ4Z/QV/+UatY/t1RkntM/t3oPSkXiv7o2hceyrd0nWONfnbtPhe3cKW3PSHypMAEvFh8Kkh99oq0ZBRjaebQGNnjVZxKMeMdvVb6hlPFQp2Kre7Pgaufulidom8Dco48+UssM2LQrGB948J+FEYCUBnfK23S7O17xAQBq69Jh5QdoVkdYMkL8BgOOcsqyqn0hQIYyEGct56AEJ/5zVyeWTwCb+aUnoFN98SMepDwA01peAKQ4I+52FFZvcJHp9Nyko/yy/D2nX378774/Fuq2nWMlvGSbyPiyv8gTnqf7T8DaQGuejatsga+sQ2VrU5l7BZVBDWT2gSbiF9UyjDaW6Ym/tcW2zEQbcfeeP35aObc2ji8yv+4D6PGq7rSHgwf21yUUO/ZEG94d/O3ZXlasWlHGJsfK5tAbpsbXjo2WZUuXVv53R57oE18S8hWh5C37gbQyn7lUqp+HduqF9B0RyGAHmKZuSgC6bNWyMrFhvJRDB+vG2sGTXgbJe3sg8sMspud9ajZBaGtbAXyDL3xoi9yT2vtcbtH6rn7c9TMTuQDQf/RP/ovhABSIdASRTTesjqyejmgBDi2AdeVaBO52sfvvOCbPrJ7cM6x4HBmD7Aif6fJePACnS1zCAqu5q54FFEDyznpRYNjzyevEXU87ABpkRHj5lVeE4IqBz8S6Mj+UA/cHA5zOC2Ww1vltIyNleXRe36DevD06d29xNyJUKAmjWZ2NUqyKKYRYnplI6J4ocHIkakL22AAo/ywJm0KYAybyQIiwzFDKmSfTMXujLawNBWqa/OCpzyvjH3tHWX3+uWXfW/6kHAoAOTXVDojG84ZzzigbP/zmsu+MlwTAdPxSz/IJME4ByfDfO/NzwpmfEbZN1ce7oWDzcKrh3/fasuy1AXyfdQxHL82Bxp79nLIuQOi6X/n1sux1p5fVMYhWLsppWPnOllL5ATuOBJptfFl/2p/659YUfgNH3qPBcE35t2dK1PpeINTzoN8kcVKQyatNOZROKsz+cwPR1tpR4MIg7/GaVkhxtn7SFJU4/J8WJhQuIMG/g7TFuzgGQECjZ21U+xemhW3pU36T8Q6wAxa5m92QBhI3XpS3nfrKu4KaCo6btYllaEGABmUjPSCyrY1tp16IEylL/NkU5StVgObCRb5Zv6Cmz8Iq3q5VM8PKu/IEioUDQrl5h0990v8Mk8/u3ueULHCAmnW31QNKv9LNttAl7jOR8MPcZ0vin8pHD4C6Zx4QP/k/86DO8xmYlL8+wGybIttzy7t7898A2u7eV74G862OK2AMAjiX++TryLIysnJF4JjRsi3iajy2AZfnBvgizh6vGZ84pG0g5NQE9Tc6sbaMbVhfJjZPlCXLFpeNmzdUQMpgsTPAqfahHW3a1j5hiepu9R2RbrRZaUov67Tlua0/Braz7Wb/sN9GWWz2RaKdbYkYslxsyfIlNYx8rli9ZmrT0WwJGHWwfMohZaFMW9qHr5H1Xx2QQ1m3wvDf9TeMXHfceWMA0P/HcAAKPA5erJTD3H+eF1D6VNuZ/nS4no4AFH32C5+PQctk2blvR3TaLVV42CV418OPVEBqFAiQEhrbooNbz1NHrtt738CNZ+7uhAwFQ+AAp9wIhe27+mfUPVl0PAAUVYHaE86Ei/Phup96dHdc8GgI6smPnVUOnPrcarU8ePoLyqZz3lBWfemjZffb/2M59IYGPIHCCkTj/dZ3/VXZeG4DoYNT6hWEnvmSsudNL29nfkZYltQa1nMvrowvLaj5P4HpwTNfXEbf/+ay+kUvPfajl2ZBY0FrI/51AUL9H//V3ygrXvHKMhID9NycNFi2syVlbKmD6ekjgcBBYiUi5IErQl9dphJ1p7ya0mqgTJhmYeyDC+nljnVrwNJ9kBLY5PIT6XHL9k0pes+qxPLYLK0NFNR3PaXkmaXRvfHZrIHiA1BMs1JkeOqu5WRJdJj9hlD20m1KLqnltd2bkmZtBOqkm8Am03d3hI09BgBMVfI9y6zwLLZr1q0tdz70cBkJWVeXqUS+8JOfMgZIgUyEvwTFjDIAiTJuFqMGDJM/eZYG/rn5r94cAG7HtLLh1vz186TeWhm19b8GKnieRpHOoFuCNMAmQVq/TQwHqLUeeu1lrtTCtzzWsuzlJdNVxo3/xhea4jWeE2D2+W5WTJT8p2U826T4u/wnHynDtHF+1oRsMz1uffLKNSN1kxB5vm48BjerRsqy5UtrG9sWZdvy08+Lssp4yEhrO9esW1NWja6KuFaW5auWl6UjS8uSFUvKqhiI6CfJj/WV4nAm6OSmAK2hH6YAIz0RddPKpeVdXrOdtnfp3u7ks2WH/E9umZxmHEGLAwBrf2SSMgVAj2YFHSQg1JKytILKRxsctL6nHFoZtXetvvsWbO+zj6e/6dTas+v2239a/uE/+c+GA9CT1zP7eloC0ACWV11zbSj8DWVbgEQWzgYuN5fxGMGOTo6VpTbcjK8rj0Q+l4RwWmkaJQTLghBSi1eOlI0xks3NSaZT2r0jCEIobN/tQwF9IEeAJfmfnfXwzjkzZZgkAsHyE8LqWOLMMEbzFCyFiT/vHHq+KQaaq2++pmx551+UA6cAn30gCIRuD5C54mufLNve97py6PQXNoBYrZgvqxbNze85pWwKEHowAGqzbvYsnOGPtXTi3LeUbX/zl+Vgz4pa/WQcb8znPuDMsDV8hNnxrj8vy854/Qk5eulItK4DPitZF2pzUjwvu+KKss1Bz/EbLN+jkbI2VctCkuU+F1J3bao7AV5TyvU5lAJllkBnWHj1b+qaUvU8zA8SfwNEu2q8TeHsqOffulNOQAvwZQc8vrg3vlpY5D/wZB2e9PzHG8CxfnysWqTmz59XQR0LZU6PyweQ4rml38Bk8iS/lC5/gMPy6Kcs+bnkIAGo9Dzne2tEpd0A0JZeWe4u6yNdSthX0WwwtLlE/eA1d1IDocot41ZODby1+mh8b60Di1TQ3BvP6qSB9CxjPACylhfgOetD/NJF/AC00hdnzXfEV+si/DVrYANsfbDXB6TC5jPipw9wAJ9W1mgmsDGMvOOvto/gPcGS9KXReO6ni6Z9sAPhN6iffhvAD6Zj5hRfmSY+AZppPEYbcLSW8y3raQhR12vXRz8j39ePVuCZQHD77si3Uy1C/q+bWFfBpcGE9mFNsHqqy5WinyxbESA1ACvZvzXC1Xt9jvwGbdkd/vEQ6dtN7plsVa/rYpA3BT7pm9AbG7ewqDdrr3yox26eW35bW886ISvM/iq/NIgkbdi6oYLgWg5B7pZXPbqwHcFE/w3T1fcFMbp4NkPoK4HJhzg846H2peBBmXBPau26PwuD18xL15//3LVZ8ZgZv+22G8o//McnAejJa8j1dASgjyxaXL789W+Uex68r6zfPFkmotOu3zJeaWzzWBndsK4sXrWid3D9I+XuBx8sj86fVxYtW1KWr15RlsVod9XaVfVza85e27IrhGwIoySCwCL0tQEsKCiKFLgj0EzpEUgEMiHdFNF0IZudvttpUXZy1JTM1lD4G0MwOu6sbe7I96k4UDeujJ9yo1DFYeqQBcz7VHr8bN23r4xefXHZ/drnVrDZBZ8JCG022vO2V9Xp+E0femM9SL6u6+yByQOv/6Myfu5by84AqqbLuQu3/4w/KtsC1I5/5K31c5sJPBOEVj+d5/q/d086eMaLyvpz3njCj14apHW//5wKQA9719ucNPpbv1OWfPnLZUPU5YGjfDmpS8qfMlH2swWf3Q0aaQFV3/4DZhREXR6iDcXde21BOxvGl3QdSG2KG3AbfI+0oQSRCT7zP3CUd8AtLZfCNXDUlE0NG7xRXNwADsBAn2hWzv46SQfCa88sONojotD4r2mF4kJ4aWm0uKUPhJr2Bg7zmKrKQ7i3sthdy9wehOSnAuIgcdX+GOXl+9ZmQyhjMyOAaV2KEvEpT/Gwyib4TBJnlo9n4AvY0je5VX81fLNYZx4a/81aC/ywlgHz+Mv6Y4VNICfPyiX780ykHoRvZdTK7XCA2nhMcOo+BRiVTbilBc66eOHlWxwJNFtcDVBmPPjtr9XMtYzNuqc+spyyrSQp47p0oldO2Q5RtkXuWRfu2jGQaNpZuRjUrZ8cqwCNldKucLIZAKyGgzwvM0AgI4SysjFoS7zjj4EB0GQZXRm0IoAsKyd5n4aHQUoDBJ5s2FQ2gKeTVMYC2HbD1TM7o3xamfQHMFlnXcq6lE9+N2zYUAForcPgPdOVNzN5rLzSz/DVAhvxA6GsoTbiAqOps/NuR/wDcefHR1qEE166dWASdYfPbMv5Tl9Qp/iR92zn3iUP6be2nUpteY3Z9Ftuvf4kAD15Db+ejgD00cWLy0UXX1x++JOf1M64cOXSMm/p/Oh8D5d7Hn6w3POoBdk66BNldeR1dP2aMjo+WtbEffXY6rrLcGTNSJ1yWbx8cR1xEk4rR1dWt0XLFtU7RUcI6Yw6HIFsqg3gMNUDnJp6ZTGitKcT0Opde5+U7kAj5W0a0ekPza3FJ/z0cC1MvkPC5zOB0hbid4TewQNlbQjdLW99dQWfCQCnwGEFgUDoS8uBAJPc1nz+g2X9J99VLZs+qWkdpwPid7/55WX9x/+m7I97nYq3FjRo/UffUXa/9ZXVj/jqtHzE357j3n2u6WWawccbX1L2vP1VZcXbn5yjl5JYPYFPU/DD3iObk6wLXXL2e8v63Jw0RJF0icIEstTZbKfvCXBtCTVB31fa6pAbf5RNN4x7HqSe7iiVN8CjbWb8GU/XX1odgQZp8ZvAj8JJ5WOApV2y/DS+mvURASjavvYoTcrZdD3AKLwyY2kEHvHTHQxRVjl1n+lSiA0A9pcD+D48YAgE4cd7/HovD6YklyxZVIGy9+IFltwBHvmTJt6fWLwkAOjjdfqStUk9VeUa/vCH9wqk5LNXPvjKPOPHmlfxy5/34s3lCZ6zvOsSnnAzCJBvZfjYY4/W9MQj78oPkKPAj9a+Bon/Qcp3td5r3ls+lFUt26DuuZnST3CZoDWBpjWUWY7ymvUkb+IfxkPNd1A+14FCkA0/dXDVe598Jq9ZjsqGmzAGUabY9ScAbHzD+BTQZCCYsjwOEABqqZR4umspUbVsBrEq1l3t9X8zMOSsV5eAQfV4MGSnMiGbWV2FwwM/lY8At9YZ59IpeVLuNp5185llk//dtUPgU/lrLzWPvfTFbQ0qsJx9Jwk4lwZrqPJbuXa06mxA1EBrbGKi7l94eP7CcvsDD9Vd8UCsMjbLkf1H3fbrtw2ekGf1ry8M1lkS99YfDZJbu3DddvsN5R/8o//0JAA9eR1+PR0BqG/CX3XddeXSH/6ozF++vMxbtrg8NH9+zUOj5m/RyuWhsEIQGTXv7k21JJlu6XV+nd5oeTWraAiqzTHqNpoGMkzDpMAlFFAdrdd3zYJRBVDtmI10Zp1Vx07Bk9SNC2g0RWlBuqlEceZ71O34qegyDUKEgkmeBtPYfehgWX3v7WXX6S9sh8IDmgEEUR8M9gHh/jNfXC2c6z/+jjL66fc20GgDUtwd17T57NfW9aB1o1HEufGcM8pm0/Y962fGm3EPunnONAFV1s8NH3hDWfHq//jkHL0UZNORdZ/uw953qX456Vd/vSw77fSyJoBV25w0HCQob4rdMSr+d+vqSNRV6O4sD9yzbtPC2QWgLe4Ei9unWUFrPYdfG3E8i7fSgB9xa5OIEhJPTb/uUm5KiILiBmAaeFFcqZTGxtb1AOeSauU06AEAgZVs3y1PLX0AFOCqyq8Xv7hY+imwZnGZ3leEkw5QKE1As7XxBvTE41nazqJWHtq/T+paS9eUalOO8qwvOaTbNPw9AULrN/aDz8y7fAI8GXeCIs82mlgfrp65NQtg76MBpmWDf+AqyzhJWH7kGw8rqiV0fuXbh1bEIX3vBsOeCBLvIOW7Vj9NjuAzy0r5c2t8t/uw8LMh4bttt7axgXLKOPndEG0I2DQt7rOTE5sm6hT6eNy7wOxIlAAU376dPswPYFcpnoFjaW/fuW0aYLW73bS7tmcAVNd7Bn9OVan6I+LeEWHq0VDR3rK/sKq7ZzuVN+3DPdsVMC7f2qvBmnauLViuUKfgB9aALluxrOYnyyxJWjmr4G6N58SGyXrsWC3XSMdXkwy8si+qX+nirfWXNsggB5JfpD0YtOhHXfckeRQu853tnwX0yit+UP7RP/hPTgLQk9fh19NyCj4A6BU//kn59Oc/Xx5bsrRaOQb5Xzk+WtZvnajrtygUwslhvzYc1Z2Nu0MIB9Xz3EL46EytE08XutmJBwXpIAk7nfrCdiYiSCZC2a9YsaKtOzqC/+lx92kmv7sCgK665fqy+7QX1rM5WSwBvwSFCQYTgFbyec7TX1AmA2iu+eK57Z1w8W7/G15Uxj/ytrLznX9edr/5FWX84++sxy8l0EyqfqsltA88kfin+XnLH5eV73lrGXX00iwA4lxpLuCzS/XLSS97RRm5v21OOhBAplu26kx7sNZRm5ipDpKynoCSYW1I+yLwMx7/KQNug0pIeIqj687NZzfxhQb58b6BV1aLiDvCi7+16b4VtAGRXRVoAngseBTx/BjYzQ8Q5ZQUykvappVTGeGzxdHi9Gxjjx3h4s18e9dAactrC9cbqAVleiyE4hB/KssGZLcXRzMBwC1tU/oBFENhsuz5n1OM4sXnhk0NgJIHNnrVso130gdkgQFfxKo8RJrCmfEAAsgLskGcubkk+SUv8GgwIM5MD7jZFTLFMzBgitaRh87Z5l/Ywfr5WZP0h5F3zWJ5OPCZLbV67lnUknrlXQfsMcjeHG1A2fs8rY1ElkEBh9Ug4B4y2r0LyI5GuWF02hr+ISRe9V/rotemdvZ0AbkPcBo8AYjZbquf2o5bmGbFjrYQ//W3zDtLea33eM52j7RL7oj1uZ78MzFeJrdsaGtAo41YLpAg1LpUAyPldLSZFek3Y0j0+57b1mi/0vUu+ceDvopv+R+MB2WdAaDCiaP7vsXVyq6WRfxXFuPjE+Wqqy4t//gfzgBALRI1cnWs0pN1ATTd+Nsi4+iAmzf3XI58WRMx1y8gMX8Pu7qf/5R3u/0JkJmOd4LgjU7rmVwxmh68Zkpntpeycbi+OshjrwYvm1BceFR2wuRRVd38HMv1dASg1nbeGTx//7LL6hR89518+D78us3jQevLxujIzkQjAOrOxhlpeodMEk4n1uGGvT8eYmEj7EZ6Fqxhfo6FxLUr2v6qWwOAnu7LRu0YJcSiOQU4gxyr1H/X3h869Xll3WffXzZ+6My6RrSe6Rng1JeTJs57W5n4yFvLjrP+NEDpH00DmQlw0VR8vfc5DV/jP/PFZcv7TinLXvPaugazCwBPBCX4nLbpaLaUm5PivvQHP5i2OSnryBQ0oNJVQMMo13hqP4T2MD+tfTUFR7jnM/eqxKLdSTeJH+R9A0S76xpMGywyjVQ+6Zd7Vym2sD2gEHdrFU192iHuLGZ3R+4ZvLFItgPh+5Z+MlHYVEqUW/KNGgCdqO54RA0wmj5sm3PSr/TrGr1IB/iUhngRAGoqlNWUVbYedbRxssYrvxRqO+qmgeqqaEOB+gIUfrjV45gCAGaZmKY088BqXHe798qo8Rh529mmaAECU7dkx/ZIo5/PJgv479ajvDhnkjsgOrbeLv5lFVg/9NADlTdgoRvmqURkYC33KP9h7+dCWa/armd59z11oNMZm2sn1lbLX67p7ILEuRDAWdeABgAFJOsZz5GePAClCUhzur2d29mWUmR7VV9IPelH2qB6Uhbepx93gKvfFiKemlbzx78+Mhgv4g7YwRj6mee2TnVjBaUovwNfyyPavCVWR5Mvw0gY6XnGk74jv/pV9scGWqe3RWFQ24TY/0JZvs/yEB8Zoi8D67DT3XffXP7BTBZQB9D7CpLD44ERIMRoFijyhSPvfckI8PEJToLHZXrJwfRAE3ApHJAoHqO6PCvUVyyAGiZra9lMJ1511VU1Tcdd5Fmg7v5Lk9BwAWXikr4vMhF8wCKexC0txxX4SpPODCAKL56vfvWr1Y80jdi5OUfUPT8X6ktOl156aeVNnu+6665qbZI36QLJ4vBlJnn3NSflIp8O2QfUvvKVr1QQCBDiKw/md2A+4CycPMufePkjoJ2/qmwuueSSCgAvuOCCWrby6u6dQ/0JfOkDwvKLX3zm9/LlR7zSPBYw/HQEoAjw/PI3vlFuj3rqglCbDu5TxpPrylgPgLJudDvTsVB24mHvjoUICnFq13lm5zB/cyGCNy2pu6I9rb7thgCgpuA7Vs4BAkDzbM8Ej0Dnpg+eUdYGCC35RaSgA6c8p4x9/J1lzdc/VQ6+9g+q2xTA7N3zuQLOoK6f+i7o0BtfXEY/8Nay+gUvflKOXqo73o8n3qnNSb9dFp//xTIZgvtg9CV1RDFQGEcDE8AncMivKdyZ2h+FBUgR8P4T7qnMbKZJZUbhJeBqwCyUawzwLQWgPOeHjCQ/UZtC74LOnhKN+ChNioiFEghj4Xz88ceqMiGXuLfp7GbJs86TZchzKlTKqa9k3ZsFlBsCQDdGPNyb0mu8kKP4lj/xSYfsXBVyjh+8UnDC8CN+ZUce0xXAAXfKL62j/qc1i/+mIIMn/Mc7n+hdEvG3su5Nm0Y9UrKTk86g7teLZxYi4GjDlgCfkbb0DTbwm/lrZTFdHtQ8BQCVJ1bkqh96AJel1XfvT0QffzKo5i2AFGvv8VhAk3L2x7pFoO3xeY/XnesAPeA12+n1o9EO7SMAm7Wbrf1FO4i2Q94DpbnDvK3tTItmAkQAuQEqSyUMbrQfdYR3lJ+zFK6updX/gMe4axf1f/RHda7NVmAZbgZNzRrf+rTw2tJoDOTIemlvM9AJwIlHVtAGQuM5wLLycc6pPs9q3C3bOVEMtqpVO/IuPwZn8o8/A0T1bjDWZFkzhpBvTrAARLsW2G7bn+hZivlx3eEYpv9hBgAKQAIevkYEvAE1gOWNN95YAVXeffnooosuqsDRBQQBPw6s5184X0tK9x/96EdVeQKAwJL4AU2f8ARygEYAUHgAKuMB/AAtgJf/BHEAHz4JRKANiBUPACUc3nzRCXhC3gF53/72t+tnQr2zaFiaeAS6gND8rn1+Dx/wkw7/0saHMpAuHvAkL9/97neru3RYUhOE+y9+z+LDVwJuboAkMzsgqVwS1LsLd+GFF5Yf//jHNU/ipDCk4wKcs3x8PEC+hOHmM6lA9FyvpysArTvhA4Bed8ut5aH5C6tbtX4+Ma+sjhH2+m0TZd0mALRZhnTAaZ1zjiSOEyGcEV5M/akH1iUCitCe7qf5Y5mt9xn4z3d4I0DdCVHLwysAPe0FdX1nnUqv9JJ2r5bPBj6bFbT/31T8rre+qk7DTwHMCLPnlOeVsduuL+ujfe/4m7+o0/VdwDn1nGGCKgDtuXM7FPHsfPdftKOXnoS1n7npaNi7uVLdnPTLv1aWvv2ddanEWBDQcjTwidSDNkMhUUwz1Z+6p2i6YIZfSgrATLCZSi+VnPeUHoUiDnXP3SY5u9CBpubegJ13pv6AI/LNQBi4JJtspmpxNfBXlWtQWjlYZKpy7ylvcfOHuHPrA9BdVT8062Lb9JDADxgBQsXNbUWAT0At41UOAIH/ybd46B73zCdlLT/CVCtUuCN8ZR7403d8nvDxkBUZFjAQt34HhKonYbIuPAML4gcu1AF+hU3w3uLqA9BcK6x8AWp5EkYc6k4+WL6Up76Z9fzzJlbPHbujPAOkVWvits1T6xdPBCkfdbpk2ZIa/7FYO9N62b3XqfTgu7aZXdFe47+vb203nR71VAck8Z4VtM4gBC9NRra+pu5a+9pZ68UM1IEDbU0/vrm3dpS7xrXjBjD7bbOB19ZXWt8c7Kv8kBX+wxpwULPy7wlee0sGAoTWKXhtOtovdwB03eS6OjMAIA6W6zFR6BP8GnSKV9v3bHAJeC5bvqx+Ax+/QLJlEspDuXXLxWAKzjIDwa8LAJ1xDSiAQ9gAYAnK3IE31j7gzKcwgSKgTGd3AT2sbkALUAcQAU0AmrDALAueMPlZT/fLLrus+gfm+EHCAj7Sxjww5tB58eGBu44rXnGwhl5xxRWVb2AOwLv44osriOUGiMkD/uRLHEB0ugOGwid4S6CNJ41AmQC5wgGM4sUDAChPgB8AiWf5IoiMwqWtrIRXLt4B3OIFEMXhclcOylT5Ar3ugCV+WWGFB3rxowyVR4JFfrkDsPzhU5lQHHO9nq4A9OEFC8s1N95Ubos69oz/B6J8VgX4HN8+Wca25BR8s0LMBABmSwQSBaQTzkQp2IaFT8IHhaTT62ujce9uGklKxZ7TWKgB4D4YJeCb0uwfEK2tVoG5d29Zc8eNZceZf1x2v/VPAlC+Mu6vqvddb3tVddsb7/af+rx2OP0bXtQHoMBi/F/7+XPqOaE+13nwlOeUyfg/tnlL2bg7Rsv33Fb2nvr8sp+FNYAlcJkAdPC5gdJ2L2f8URk7581l5UteUY9eMl1+pB3qc6FjXfd5JBpH/79fKgve8TdlJACotWKzaUvqD2ihkNwpHeEGiV+KoX4msOOWikxdogRQOa3fTUuYbC/SoVwoVv4ZIMhDsouxgPzV/7UVFnPtFaiiXJHn1o62VqVI1rnXnd/xTpurYCwo26W+gcf2vw9Aq8U1/HmXSjsVNVm7enR1nfL2ruWzAYjmd1cFfxQjpccNf8mbfCdgFC+wUM8BjefKY9xHAgjaIewYJm4AqjiSf2eJJmjI/NcNTdGHpCcM5VuBcVDWQVIO9vBAYdNhQKg4xKncHGOkHJxpSdnPZvDysyIAFGhLcLf5BALQ1haa3HUU0qTlDHMEoAAaQGYtbgOUUfcBKuugI9oHC2jz1zaNsmiqs5SZFXhGHpMn9WcA0tpYa2fWHWtTPuKQ7Uhb1BYqkAwiU7P+xY9qP42+yK/+220b2pmwrf+2/rR2tH31Uf9SxvK1YduGagGt34KPtsJC6eg1wBkIXTayrIxvOLbzhQeJFbT1uxVTVs/K19o1dVCNb/lSJgZKDvXXtpVlmy1ZUQejrKPC1XKOOnAd0QJqDSTgIvOmhz03szGEb4oDWjea3F0FB6ucK618/JjnZ9E0BQ4MEmIuHY5wM6rlD7AiWMTdRtZGf7trmt5nmrnWEk/iakqTcCL0Ntcpc6CNO4DI0ipeecGHOITlHw+ELL+m1MXtHb58DpSwlSfvCFPPRiPSzXWhwksPr8J7DxyKX1zclJ00UOYBKMWPOIE8/1347OYh+ZIX6ZquF4dy8Q6P0nbl1L7/4k1+8C4/c73w/3QEoCygl151dbng298qC5avqFPvK+yk7IHPBKA5DZaK/ViIUiechr0bpBRSw97hwXvKWXuev2RxufvhR6sAy+kexE8fUBJkTWnXUXL8x0sVfBU4tMXl2gn/iN+t0Z9WP3hvGf3Qm8v6884qY4P0kbeVlZ/7YBm55IIy9tn3l61v/7Ny4LQAlHUd6B+XQ69/YZn4+N+UyfPeVkqAz21n/WlZu3RJ2RkDJYJnfOu2Mn71D8quALEHTv3DBjJ7wHMQiE5RuO3tHb207neeXdY/u4HGMfcB4Jfk3TD3QRoEnycKhALJo8/+g7I2+tCOUGbK9mjtCVhTRuox64RCU2/ck8Tjnc0InlvbaVYa6VQl2mszFEG2K+2xm16LrylP4aRF/hgsk2NkoQGPtLSVvCfo6gLQLolrCoBG2vxJKxV0e+5ZhkKB+Y9XeoTS0q69l7emwJu1ET+AZT2zsQdAG+X0frPY1gFagFTKUvoAJn/8NAXYyqem4TnKYk3I8nkR/0Pz5tfjaJyJ6Hva+MJ3goSDoYQtXQDUuWc94bPywV+Nvx0T1E3T/3w2wAVixKNfs54qL0rcHYAB9OVDP6bUu3X386TjAaDKvUvprv0qH+Xtv/w6VuhoAHSKhw6xzubmMPWh/VlaUZdXRJlWK2IAOICtgc0+f+omn5NqG+jVpTve6rri3nS0dqwNaA+17mo/aWALCQPA4sNgTHwVDEeZGUDWJVDRN/kVVnysifQ9vS4uYeAKAxMzC9lO9DUge8fukOe96XnrQh0RmJ/l7JbzsZB0DJQS0Opn7spB3MpM/vDt9AaA03KaJSH3hWP1bHG1Na38uwDQf/DfzwBAj/UatvkFCAMQT17TL2CRxfKpeD1dAah1n7fcc2+56ic/qWu8Fo4sr0JsXQ98orWbegA0BMrxdt5hAm2uhIdNMUgBPgkofDtCows+ESFVlXoIysHz+Qij9ZMOwm+WG0qPYBmkDQFAV93447L3dc+v53zasd6lg6/7w7Lx/aeX0U0R365ov8uWlA2feGdd53nAetAzX1y2n/3XZfQLHyp7AmCuu/6HZcv+A5VXAguP4zt2lrHHHy5bP3B62ffXf1AOvO55Ee4l08Bnri2t4PQNL6rfmF/x6v9Yxp71OxUw1s1CDorvAdEu+JstiOSvrvvs+Od2vCDU0UzrfuXXysrvfrf4SDAFx7qh7CmhwWUTSdoKpaS+KU8AU101AlDaXRtw55712Z7bAdfZZnM5xmA67V0DYAkitRODXrMoLG4Jrrh7Fj+ll+0p37XBdbPadN+xeJiilxZlm4OxBKNVCUce0SAAbcCzTWUm+NP2GSoMxCt42NGWE7TwrdzyiCtKT/4QxYh3vIlTmAoMlHPw5sxDxy49HHJh7fj6MhHPjqjZFGHw3tJPBdviqJaeACCt7HoDu+ADcMZPA80N+Ctj+eOmXOoZsL2d+9bcTtWd9Xxxlx5Sl6yfK1Ysm1ZvTwU6VgCqPpqMinIMUlbp7g7gpJVNuVnPOAgukzJt6zS7G4fUwx7tLMJrI1Nuka40gDWAVnjhkrekYfK68hz15x2eyTHyc/mK5TXu1u6b9bpZPtMC2tqLvGR4cYmjDVKm903thf86pb7d6Q1razoZR7bjyke0EW1KPQCd8qIs5M3Zo9JbHm1nLAaQwLgyxXc3vSMR3trxTe2TveLpA9Dsx/08yBfSvoHn3ZHH5t5m22qfC8oycPkU53EDUKgcwJzrlZY7Fwtf9/+w61jfi5uwnulS0WnRJExd1m7msyluVtbudbxgWnozWSVZLfE8eCnnn+X1dAWg6MH5C+oXkZaFAPEZzo2h0A4DoKbgo5MPCom5kg6n4w17NxuSvvCUry8sOcPNVyuWhaLN9+mXPwKK0CIAEwxor0ahjpZh4WFtIQTqzl9CLAReU/Yh5KJdrvrJZWVfAM22vnP65iNneW56/2lVee6JNLft2VPWmR347PvKgb/+/fqNdlZQXzpa+81Pl/HNpmybIHIoOoucdDYGCB1ds7qsu/aKsikA7K43vLjs8+WlSLd9OaltcMIDULvmfW8rq5/7grLu957dQGIAPcAxgWgCx2oVjTsgOPYHRwaSw8DnsOc506/8ehl5//vLDuvDekIbEdoJEtMtSX1oK103wKVZSprSEj6VUZK6a0CsWUlzY022uWFtT5vZHYq4HUWUwHZzVTQ2FqWCqe0o3nuuIKnHO6Lg+UPS1u5SQSIAVHzqHV/SrG0u2pl75gnl/7oJaSMA2vKaYDHXnQFmAKjvYJtWFRc/Na7gw1dwADugQHp4tHGCH2Hx7S5Oz6M21cZgbtHyFWXjpk1184twplUpX3wrX2XQqD0rX8DQFGTmv5bFQJ6s8cxNW/heyoJrVi7+GxA64qn1TTOBzRpL0eeHI8bH19W4un38qUB1QMWK2AOBW0KGGmAoPyBnJpIP6zqdV2lX+8JFC2q5Aa/K0scMUF1fObKifj99a+8g90GqO9ejjIUVx5btDXSp8zwyz0kECTSVLZ67cXi3Lfx18yau7n9tRR1oN7WOgwAxfWPhAp9kXVPbUmvPzcquLrMf1P4ztVxEn23xiLObTpJ4tGvLAs3SOr1BuUlDW8m2xWJcZz2iH8ubtqo8vAOy8a0f+G79kuVL6jpNa6kNHhKMqi/P6NDBA7Xde/YlJOFZXvk33S6sMI3HVuaDS8AMeGu8EQeexVFlUvDUyq7JJn5dAOj/8N/NAECBD2suFYQpYVPjOiBwZnqFu93fpoM9W2+YoMrUtA7Hr3dMyUCcqRHrJq19pFC55fS9wubXNItwwA4wZi2m9ZU6rilqabubtpZGplkFU8TjfYJHayTlwUYf4V3SEG8+82NNqCkn6yxNjedGHnmSPj+EBGDIr/+mqUyDG3HjwQiduRzv0gJ65Q+vps2ViffiUB7yK4/CuaTFXbnzC1C3adJtdT2s9aE5KhKv5yfzejoD0McWLynnf+3rUc8P1MNyAND6Oc4e1Sn4AGw6y/EK/9pRoyMOezcbkj6ho30QeuJaFW3AOrV8370TeHUXbgg/lpoqAEOg4WM8AMHy6Mdrot0TiD6vR0hSsgSc5y1795XV11xe9p46HYCmRdInNze+77Tad3YHL+LeEcpn/eSGMv7lj5SdZ7y07Ak/qz95dlkZYMA7/Cc1YNGet0aaG3cHgN2wsYw++mAZveKiMhbhtr311ZH+88rBU55bNyztfesryop3vHnol48ARUAygWi7D4LSw8Fk+s13g1P5/s8U9kjkKKaVf/GXdTe3HfBZj1lH8k2RqBd1mfVGSKNB/3k/ktW0Gw8l1IR9n7hneP64qe9mVd1U27n/VamGPMabtuC/9wk+E4Cqw0wz0+UmXAPMuysYJONNL/LDf1cBu2c7QJSTtKXpv/jEC5Bp+8KIZ/GSxWV843g9b7MbRztuyXmgdp6zOIfCDvApTeXa2nkD/utCnz0aaelDG+W/tskoq/DX2mcDtQBNgk6UAzXv/QdCG0htSwmk1cqcoiXzAWJLvdbWo6mUn3AGfuLQDtKtbS60jGqi5ieBQZbvz4OAj2F0IGiaBTQAKLDC+mWgS+70aUPZot1oT9EnFi6J9rU7ZE2Qg+QBToB09doYjE6Gjlw/2g6UD9A4bOqdpdN6TiBYeQOc9XD4aA95oLz/3m3rWUD7YXv8dv4DqplfbVS9K3NACuUASrvQNm1CA44NdAywWEHbubAtbAvT+qB6pb+1IVZNbt5l+/bcLW8kbYMTuIKuB9KXLvMRB0sT21e+8Cl8bavRzlqb7fcFg9DWDqOf7w4gHuWobJeNLK1l7izi/IKeNjfq63xB7WMSY9E/1pb5C+eXxUsXV/+m1OVrkM/u/5loUG7h3d11RABq841NOMAWAWBjiw06ABkACah9//vfjwT2V4DoHQAIgAFvNtrYPAOw8QcE5oak3OSTxwkBc56BHGAH2BLehh/peydNd+FsVrLpCEnDJR1p8C+sywYfAFSa4s7NPzYKAXgJDsXnHYEA7AGW1kLhhVAEnJUB0Jc7zwlvadlNjw9pA2z4ED8gLW+Eorjt/sc7ACo+8SC8IeGAZ2XDvwaY4A/h0eYku+H5w/eTeT2dAWg9D/TBh8vV0T4ssiaMxrdO9C2gm8di9N2mPo5XARAYwwTNbEn6lJ72RIkSBI656Con96bgd4Sia0ABEcJVSEc+vDcVY9TsCzmEI+sQcOEZUbCbo+0PB6BtajwBaFpAxV2BbKQ9Ef1nzbzHyujj2v3Ssirai8Xx8o+PFOTtuQeQgifnL27ZuatMRn9cPbmxrFgwr6z8yeVl3ZfPK5v/5i/L5nf/ZVn+539W1v/Kb9TD52da35mAse1ob8B0Cpx2gGS6J+gcBJozPR+Nxn/n98rquI89/thh4DNJXcl3lruyyfqbazvJzUAVPPXKM+PLtlH9hZt3qbjUc07ha1Pc3AEGO9zdgSpueEyQlJRhEkxKI+NIK4g0yT5xtTw3oMZfVZQR1r269doDRQeoCY8o9gSVFDz/i0P2GRxu77Unbo1vewpM+TdLq/zpN8Lhk7Vx+/YddZ3n/KXL6iBNWHHLn7iyDJEwLa/N4stvV7Hrfz532z2Sqfax8AOoMCyQ4XgCbL1vlqpG4vYOSPYu13qeiDV7J4JqXnobdLqUm3bqcUU9IAdMLl+5vCwJwDK6brR9GrNDq0dX1S8XAT6+HJeHxrPKsYhas5jHLOW7LlAcJNZvIBPgTNAJTE5tPoq6qu0x2nny2CV+paE+KqCuMrU/vay+1Y2BA+u1tYwMXPoG4DkWg6LWJkNmxYDBoKi2j2hrGUe1zoastf64AtDwb0CTvPHTLe8k5e6zsoxQ2qUwrOjOuzWr0AYv0y2y/quTrhvLKBDf8ru5TssD/jYw1aPCtoV79LX1k+vr56bXjTfwKT/jE+ujDU9W+eKcVOec1iUrPbmivI63jbqOCECBQgTg6UgA6PcCeLgDJyyCgBcASkjYZAQYAVjAktEvgAa85PFIABzgCpgl8FI5hAfLKIAqXO68F054uzDFKT6jAmAv03B38Q8kGSmIywW0yoOdnPx+5zvfqSAOD4AyyyW/LJN20gOd7vIjXXkEGvErPNCKB0AbIMUf/wCzvCsr/wFIYBmAxwPe5EHa0jQq9iwMgOtIJvETmpkPPPPjP//StUNeWvjC/5N5PZ0BKLIZ6WOf/FRZGGBn94FdZcP2jRV8+grSxNbJsiE6J0FxvB2NkELD3s2GTONRTG0A5BOa7agdStsdmBM/y6azCzcG3z75lqChWigjH6xC4mkgpK2L816cAAkBWd1ZQK8NADowBZ8A9KCzPt9/egUHOyJ94afSCQG4k0DXfiYmyki0aekR9E3oJgANf4TolCBt01esQOIAZjdGX1u7eWtZEQJ/wT13lMUf/FBZ/YIXldHf+K36/fWx3/rtsj5AZBcAzjTlXkFpBZ0NnHYtn/m++9wFpul+NHIu6dpf/82y+orL27rPI7Qb7+Q513i2vPenp2ZLyjafU/lkexMXasqquasrgKrfNhpoFNY77pSsOzfvkXd5T8p6TMtOredIKxU65UVutePCgJkGFht/wHbzLy7xKAOy0KDId+HdkxdhlJf8kJnaqzxrV4DC8mhn1p0pV0pfmfJTwwXhzfPImtX1YxM1/732n+XATy3DHn/4atarBlSqUu+VRyp5fgAU4AV/gILlAvoqEKps+AdCtHV5FJc48YB8AYnip/ATBP28SR2yDA5aDBPMDII6oHFscqysWL2i7NgbwAeY9AnjARo8y9N/tGXn9PhmQ8lb3uth8b32ru5rucc9eU2wCngCqepZe9kf8pTlliVQe9XmtDF3dcsqqC61R3Vs8N/aQ2uT6nJRb4e3Nib9bG9J3iV5X9tOyEuGgGnlHvxogwxUZnizb3lnChwQFB9Z26zzOQvQQKh0WYb1vTpYkE7Uo8HCFKiPsjaIyDRtgtpZ/3emzGv41t8AT4B00ZJFdQBmfa2+gw/9vGsImQu5br/9hvLf//0ZAKjpYIAKOAMSWegARFNvwAiAYtoaGAJMgBSFBhg5+gcI818cQJwRBIsj8AbQAYri5s+zynemKAskP9IC4ADOBJB4SpDJnT+V5fJeHNIkAFz8AKBGE/iVnrQTKIuPZZKbPADE4mSFBHLlVR79z6l+aXgnbu/lTVjxc8MH/5knwJEbAMoaa70sHvEgDN74FQYQT9M766jlDd4B+u7yhVdLIsTxZF5PdwDqCKZrb7m13P/A/WVfCKE6gt6eAndLtSQSYsfSubpUlW903GHvZkM6eQJQgsd/ApbwocAqGAhaF/Xl6JjFIyNVaHmf037yUcFCgA1xCk9JEzgEF/cpALpvX1lz7RWHAdAkU+LWgI6NrQsl1YQ9/sTbhH/j0dSbgdyUgAyemvBsSiKfK4Uf4fCdAppARNvi/cq168oyU0VRBiMxAB459yNl5av+tKx+1u+W0V/99bLuV3+jgdJf+82yHjB1TujvPrsC1Ao+gcoeTVlH4w44dkFmnXbP5477rCj4GPnoR8uucuiwz3AOI21C2bDEqQs0zN9sqSmvZvVRj63cW/0o26aUA9iHMtU21He2oUzfuyVLlweY2FomN+8oE5u2N4rnyS07y4agTdt2Rz/ZG8+7ysZ4dt+0PQDw3kMBJvYHADkUg5B43nOgLB1ZW0bHxqOdhALdtS8AwJ5QhEH1vrdsDdqyY2/ZvvtADbd42UjI5PWVAIDuGkskT6xALO7yi2cyVlusijPalHxxz7bUlGoDjA+HLJ8I+a7NZX7d9VGHz0uj+e2DBmUp3taPGx/Vf8SLB9OxLLf40N7pGHEKm3fgIeul7mKOMm/gM8p0w0QdzD2VwKe8NTk4ewIsrTWc2DzRBztPMgGXwBVwn/WmzpWzegJIvatfHVK/1U9Qr571Cetx6V1rbg1imkxtyzgSYAGKAJ/2p2xyYCd+9ckqL0ztb+GPn9ZmGklXO2j90OCtgccsc/6zPRnEZBsSf5WXEZ4shxnISn65Sa9Rv01KT97qcVMR1n+zUN6JD3/yLy+eWz5ameGtHsgf4WscPf537ttZv0K1aPHCMrJqRaXlI46h2hz9abz2OWWFptrRUfSm64gA9FgvAEtHPJbrWMOdvE789XQHoOjhhYvK584/v6wZXRUKc/oCdWvDdMhhnWeupDMPc58N6dRdAMqtTekkAG1Awt2iewJXGGlaB0rJygdBQqgJb1SbgDOBSNLGXbuPCEAPnvb8suHDbyzrN2yogqum3eMrhRrhwzKFZ2kmeHCvz8EjgSlME3J95c6fzUq5wJ3FwXS/tVb7Dh0o20MhTMb7tdEWV95+R1lxxZVlxRe/VFac86Ey8ua3lJV/+Zqy8qUvq5/EXPPbv1vWBDgd/eVfK+t+7TfK+gCoawOorvv13yxjv/GsMvZbv1PGfNLzd36vjDlbNEFrj+rz76Fnt/9A6RAajzRW/PVrA4gF+D5kZqVZ3QaJInPPckAUY9YBhaHulF+XlMNsqdZBVXLNupnrDFtbacCLm7sZF+k2twCi27aXkYUPlLX3fLOM3X9Ro/u+U9bdd2FZi+79dllz3/fK6vsvLavuu6TSanQ/urSseeDSsjrIffTBS8tIvFvyyM1l5LFbyuijPy5rHr1mGo0+em0ZfSwo7useu6YsevDGMm/+ghiwLy+bot1W5UcJB8mXPFUA2mvPBuvWsbWybWsC5Y1S9R4gQcpQXzD1rq3Js7Kp1uDIe84MJICpQL6+b6Ai43PouHSkb+0i0KmNMzAwXGS83rvjWT/gzlDDrV8XQMjmkp8r7dbhz5MA0O4Go9lSBaArlpTxTeNPKgBtFtjGm6OHah+qsqPVkzJXzhW4kSXIu7jzqx69M73OKKb8hQM0kbgQf9qEunHXJmpbDPmWz/yoQ8CwuvXSR+1ItRaPd561A7K7Lr0IQMkt40+/2vTkZBskZjre43HBwgW17WjD/ldrfS8s4iZv2hYepp7DnYXYZrEKXL2LeFnfazy9ckFVHjnOKcs3/GR5W5vLgkpX2gi4dMXSsmZsTRlZPVKXV7Di5xISQPZI1lHXkwJAT15Pj+uZAEBNw3/vssvKww8/GOBm75SQ08k2bW3TlDr/sA40FyIchrnPhgASU3gJQPEDbBKygINnQqbdm+CtAjD8pcKTD4IgBdKKUNp1F24vHH8ZjzWgRwWg570tBBDg2VfUOYIm0KRFyFoHSvHjh3sCrvyfecQrwl/lJe7d/MuDuPhJgb0raDtwHqBg0949ZXL37rI+ymPd2FgZDUCw6uGHysiNN5YVlwQQ+tKXyypW03e/p6wIkDry+jPKylNfV1a++j+UVS//k7LqRS8uq577h3X95poAnGt++/fKmgClaDSAab3/5rPKaIDWwyjA7ao/emlZO39+2RmDb4eRK4csl8OpD/YbCGxWMnmUf+XYLStKQX6zPOR/GLX3beqYkhNnq4++MgWwUtEMkncsmmsDKB667j+WctMplQ7d+Npy6KevLQd/+tdxD4r/+W6K+Kl+u+/jfuNflVV3nF8ev/fqsvemMyKOiOfGU8uBDvmPDt3w52Xi9k+XDVtYs6KNRBloJ9olJZxlsnhxO6ppbGxdXWcp3/qXMpAPAFReu0DeshWDMydH2Pmb5aw+lBMgCoxnWWT98ON/AwI7qoXM5xf1RTNvZGTWGz9Zjy28um5tId0rRb+QN3H7fGHWadbvz5NM32pzU3JwDgR0Lh1Z2tYXPokA1LrGBowCSAWpe3WTYC3L1nMDZe2EhvyvvzVrdcimqJdsJ/Kv3WRY7a2F77XDcK8DodoOG3mfAFRc+Mm+1O54a1bMZpHU5lp7INNZxXOTDv/ea1d49JzAUPriNDBjqa1uU7Kir1vaQL5nye/xwdhgV/zG7Rvb0oPKU5O9/NU8xXvvrK3NpQr+q8dcY4u69VrfBeWaXZ9LtZHMul4W0gpOR1fX9Iata3bdftsN5b/7eycB6MlryPVMAKD3PzGv8v+973+vbAzBObU+KQDohq0b6zQ8IXC8CkIn7IKIuRABSWCZJiLMCJ8GGim5JqgouS71FWsIifBD8RFG4nLkjE8MEkL8JfB0F9fmPXuPCkAnz3trWb/RGiVpNWWNCE5xSseUkTVL1gtJi7Brwrwpgqa0m7Vu+vuguKcFVNnza0o280+YpwJiAeCmfIXZSTiH0N3G0hX/t+7fXzayGESbnoxw64O/sY0b6pKF0RDma51eEYBi1RNPlFUPPFBW3nFnGfnpjWXkppvKyh6tira++ifXlBVX/rCs+OGPysiPgur9qjJy2RXlgd6Zso7ZUU8AyiBRLKwbg8TdWjPPQFXdlRr9zPIefdAyIda1PrBpVrZUklXZ9NqX/94rU3UwnQ4HrSjL2H3LjgCgj11XDvz0lHLg5gCMt55ZDt5yZn0+0Lv7X916dPDWNzbquXs+lHTL6WX89o+XRx+8pey6/d2l3Hx6+OnFUcOdGf4aAa3r7/pKBcGpGNPyKX/yZirVdLUyBiDUO761D+1bmQCgwnjHDfHjPwBKMYtLmNredjXgOLXeM9yy/2iH0vSfYjVDl5tDWpqtDXrfrFr9TX3Zpt3VB7esQ+FYbqWlbvD3VCDWT9avuVo/EdkJgI5tGOvL0RNMgFJbhxgU7T3bRpMlDZAdDsrUXwwm4j0QyYK+Kvq9djCs7PWj7E/6heekqXZZ207UbdSftaEAqDT4kR5qPDVDQIbHWz2hpNcWhOXmnbS70+/AJHCqfWV668d9znJRk3k1/70p9gjrzk/yibf6HARY1mPLAlRW2amN7wgdAsxH+1e23Tr3XNOdYR3wlmn/GyhNMLp+Y8iszZN109Pq9WvK0uVLq7VZut3ydgGgf//vngSgJ68h1zMCgAY9unhJ+co3vl4eePC+svtAW/uk09WRXwgCyiM7Deoq79lSColh745GpjFYESndFLR4IrgIPc+p9ChCQBIwpXiFr9OMoZT5IwwdxbQhlGWdauvF07+HIt29p6y5LgDowC74JF89mvzIW8skRQrYVUHXhJrpfjwQno4o8dWa5AvvyX8Txv17CvamtKcDUMAJX1XwRjkSYvI1DXgGZf3IR/7P9+3epqe5i9sO/j3iCdodtCtoZ9COoO379wXFPdLaEbQ14mBp3RxhLAHYEu+2hvv2GNlvinfz7eSNvFMgwwiAVB7tns+N0o9lBsCmtd1Alr62atXqAqB6XrPG/wZaKSmU69D1VfGKI6f4lLtyU96tjppyyjLJ8sp2ply3795fp8MB0IMJNgMoJtg8jAYAaT4nlZtPK1tu+0B56OF7y67bEoDGO+Cz5yfBarn5lLLu7q+HImtH36irfptp7QKAoLhNnWqzqdDUrTzx06bgG4CooFRb6q3nWx7Ag3VdGbT4+xYh8SHxt/7A3+46dd6O2GvH4EjDO226ttV45s6fO/fGb2vbSP9E3nuXO97b+sK+bPl5Enlg48rgBqPZkk1Gq9bGgGp0Zd1YNMzP8RIAmuXabd+Vwk19qFv5qX28V8/CeB5dO1qXS8z0WVxu2o12kXG18I20B3fpi1PbMZUOgGozrS01uabd8WuTTwOtbaCtDedgJ9ta8mxvhz6d1nhu+BGXeLWZefPn1fi052w/ZCHAKF1pirPyq/1HmbEae1dPDwhQmaDTf4fXbwx9R+c1ov+U93Tr52wpLaOetQn3NRWILol8bZrqs66TAPTkNeP1TAGg1Qr6yKPlrrvurDs4je50Wp2EkAFCCQMdpym1JmRSucxE6acJjgbwqiAapAwTz/wOEsECUNhpCeQQXA1wtrVrqCq24JXyS8FWBWCEJYwox3647gi8TeGnu/AsoGuvvaLs/6tnlwOve0EAzheWA6e/aIrKa55dNn7oTWVii9GzsxJ3lP0Bznbv2VO2bg+lvReY2V9BFQAqD3hAyd+UW5SJu7LxzD3LLHeIAqDyWo8CifJH6kPdtPd9K1+ts8gzwZz/0387dq2FSdA1G6q7XqMsATvx+I8376Thnakm00xdXo5Mh6eDL/mmpKRTeQ5SHspNOaknbQDQpKxYFuy6RkAS0kdN06XF1X9KDQmTgFc8wFrGLZ3N23eXdY8FAL3+LwOA9qyVrKCVGlCcZuEcoMF3AOjaO8+P/vVIANB3HRmA3nRKGbunAdAsC2Xbv7M2ba4AAu+D4E0Z6pvypOz8Bzy1B8/612MLF9Z+URVzL27tTnhtUB3bbMp6L03prFgxUsuutd+2lrPbf/KuHJE2VoFGlmnHH/7aruqnzo73JNPvgMowi9dsCOhg/WQFfbIsoEjc1jLWTaIhb8gv5Z5yQ/kn+FQH/uemGzMRDnbXBwfz35cTgFzrf6jJ/L680Y4aEG0gU/pkc6v7/kCvDn4iTc+VB24RX5PJrc/RLX05vK0OIm029l8YaQlXLb69NG3Ipg92BYic+mhD+JNW5ak+C9es/46rAjjxCliqY3li+a8APnQd4qdL1n4CqMPqYK60bc/2eg6po7iy3btuCwD6937hJAA9eQ25nikA9L7HniiPL1lavnPRRWXB4gVlz/4AF/sCFPQEE2Vj2iSBQF1fl/dwb/dGU++nUQN8QGijcOtS+NnSo8Gw6W7zCAuMY8IAi7SADZL6MUWI1q5dVwEHYjHqTgebvjSdCNTl87JlS4oz7paPri1Lbv5JGf/km8v4Z99eJj59Vpn82FumaMO5Z5RVX/pwWT6yItJbXdaEUFkb99E1q8pYACL3dWPry6rRdroDoZjKmPXJc5IpfHmr/7N8e2XCf6MGPOSBZRD1LYg9C+OGZklsVsTx5hbvAQhxiy/P/SV8U+nMhhK8iCOBTfcdIa7cTgSgEN8gcWcRoWhSIXJvSqx31FAoGmUlv8pKncu/8gBSW/tYXQFpTvknQO1aVdeNbygjj1xXdvz0TWXPTW8q+296Q9n/01ObRdTazqn1nadWcFluOT3o9eXQLW8IakA1ASWL6KEAnNvu+FC57/H5ZWvc+Z8Cn+49v30A+o26o74p7TaASgWuHrVrvAL7w8qO30EAOgUY4p1jymycqwCxN+DxbIADCGh/2c+1LYBeWVYQEHHUz2WGv9o3K3hIal9bynrwTrriSYAhDrv6AdCnHvhM6+exgc8k53kuWrZo6LsTSdVKt3VjlcspP5S1/uAkkwq4evLDu1rP0Z7IO6dzdAGoaW51UwckQQn6+FFP2pK4c1DSwFsbvHjmZnbGms4KAHvvuOdyD21HnJ4bUGwyrc5ORZtqbWlTnQEhM7VHceG/tb0GhsXrVCHpGWQuD9mtj+M1/YtbvvjNvNd0o0zULwDqfR2EJZ+RRi2D+J/PPqXJOnq8bQJtiUFD/chA6IlBAPp3/85JAHryGnI9YyygQQ8tWFhuv+uucvc9d9Zp+AQpTdEDR6GkQgg1IdfAFEGSQksnTqru04jfnv+p+7D3h1OObAEQAKqBrvGoG9OuDYyNjQXQRPEMbNjVaR0hdwL34Ycfqv+NloGzGkfcE6w1aocPC7NuYlNZ+dj1Zedtbym77nxH2Xnn35Ttt7+7T3e8u2y77eyy7eZ3Nbqldw/aXp//pmy9+ewyeeN7y7qVC2N03dboZX4Byi5RIG0taSoRgrNPzc+24jONgJ6F+A00J3CeTvzUe/hzriQgARg4nYOQPhYAim/8NWAz/R2rmAPJnyxQgd8uAOVG4dR2GQoXD6hZagOoBZ8USCpZ7zKeqmQiHuVsUMSSksBd3wbulNfa1cvL6LLHytrFD5S1C+8okwtvKpOPXlEmH7iwbLz3S2XL3Z+ONnBO1Pe7y44b31p233hm2fvT15V9N7w2wOpr28alClbR68q2299ftpuCv/E1pdz6ugCvpwY4Pa1Hpwe9Pt79ZVl/z9fLhq1t85wNGhXIVSXcDpZfvWplgM/h5Syf8gcQume+PbsrD5/dzP5aB5YRfyp/5ckv8qw8gE/P+qKy9wwcNEXfNrQIi9rAqcWZ5VvBRfAD/Arnk4bJ11ONjsf6OUU7N1cAasPL0PcnkmwUDX6B3rphtCc7Nkc5bwxw6stIrHjqM4GZgRf52O0bntWl+tKf9Gd1ZVDLv+l1gA8ZvJOxta30QKG6d1TjhpCrjsPj1o59am1JuqzrKXfcuXnX2kqTe60tba4DwTZw3tobgImPTtpTZXed7o/2CBx67xgw8be0ci146+fSYQHl33S68rKBix9l4q5tiwdIznaNz9re63rggXI/BmoAdKyuoy6+PRiy0nXnHTeVX/hvTwLQk9eQ65kEQO999LGycMWKcu1115TR9aNljylWVtCeUqP8CKgUWj9LIiAJhh31s647qvVHBx5G+DtYv+nrKPhSR/sPPfRgBZnCVlAbwooAdRdve27ugJazGR2NU4FEtWwhVq6kN/SsXoADOq1aww7d1KNwKzcDI6eWNUsfLTv37K0CLtNK4YsIOTwp21TgSU0ZtLVLgJJNSIRxCnHhKjCowrmRuKsCCFIejsphKahCNgRrCmhxzJbUQReADr6jsOxmzvI/0YRf7U8esty4VZAT5DnbCT6VMWVimt+7blknicsyAmGEzXQoPkspNm2O9Ny3hmLeEfnfe7A4x3NzPDsLdHLjlrJ+vJ1fOTm2qoyvnFfWL7mvTC65s0zOv75MPHxx2XD/N8vGuz9bNt316Ri0fDgGL+eUPQ+dX1bc9Jmy/vZPl333fLjsv+eDZfet7ywH7z67HLr9bWXjw9+taaqn1o4PVlq5ek1ZtHhJWREAckPn/GO8GxC0e1qLbULqH2cFKLj7vzj6eJvNsCylbRrKNtaNgxUK+DT4aWCSRQqQaFZN8Strd+k18NCAKMDpXuMPAKo+tGWfPhR3pvFUIXJO/zwhlq6dW8ri5e1b/bkO8GdBNk4ZsKgb0/Luw4CoeiFHvEcGXwCpAatpdOvsvQc2DXCBTXXbZOW2KkftoOcHGDUrgx559JE6OyWcATL51e1rwGi2LzIs+6N2nnKxybztVcdKM5d6aDv8iEfcBonWsG4LUGet7bgvGY2umerr6pLflLM2GvlUapYVcNzSbrISD9oqsN2A9uKaTxbSdhxXP2y1PB9HOxmJgboyJZd9qOTKK35Q/u5JAHryGnY9kwAoemzJ0nLp5ZeXW26/uRws/Sm+A9HZU0B0BffPigitBIfuR1JgBE4+A0QAqC9zWShP0ABL4kilmPcmkNt60k3bdpW1FYCeWg7c0tv9bMq0R1236RTuvd3Sh+J5z0/fEAD0sbJ7n/Whu6Ic95RycF8MgPfVMsVjE8gEptF6E8qELeHYFH6zHJj+Ihw9TwELwjbCNIHeiOAVB38sxJYVyFP13xO23mUZzYaEbVbDwwFovrcGE7+eB98fL+FX2zPFRzF5xktaiD1nvpWXusRLA6NNGaeVpUvqXln7+pR09gdgFY8w0lFW3qNsV3gRN2vMvv0sR7vK1u0xaNkRae9um5gcKr+t0sEAIXZV7w0luTGA4+Zy1fW3lq9976py050PlvkLFpYbb7ktlPmi8sOrri4/vfGn5Zprry3zFy4qjzwWg8L7HyrLR1aWex98pNx+933lyh9fXy665Mpy4613lHkLF5e773+w8qHe8Yoa/619J0DUvhvPu8vKUNRrQgFmmWS+st6AdnkHSCjlCkAjLv7btHsA1oivKu4ANeJFeKh1hHqDVWEacNhRlz941nal81Qj1s9hgMF6S5RfMDoaqOTPYfT1W/0/IwBaD6Kvdd0AV/YBbUAdA6KbtrRNed6xMAKQzbK5uO6Ip+sMvuogIuq/tZn+WnL1jaqsivrmbyLCZH8EXJ024r31wv6zVqa80PZQP57WV/nnXuMN/sVrwNxfOhR5rMs+2iAH+M0p99ruow3uC7lqBmaqz0a4jM/aV360WWWlTvCT5SUNctXsknStjzWoNHNkujyBezUgdNaHDtbBbEjarNUr166qZ4duj7ivvubyI0/BqxhfJ2JifrIuiF4a1tsMXgrCpyx9Xemb3/xm/TKQy39fTPL9eV8GOnmd+OuZBkDl45Fo57fdfksdXdbdi9HZUnBkB38yQMaRSHqEFYHhPtv0CU/T9XfffVeEBTSa1awJ6AY2myJu9wZIt7azIB+6vJ77CEwm8JyJBgGodX3l1jPL7gpAHw0AWj9MWctx7YYtZWLz1gpCueEzgUOjEIwh4PsAogHTsbF1dfNJKnBlwD+BTQGoG2Ga4AWgtlTwCRz0FQhBf2xrQPFBmaVC6ZL4gZV160ZnnB7uUiqh2VFTXFWZRt0AMZ7rf3VX64yiatbjBnjaZrRWp2ndzvJt4L61pQZem9+Isxe3TTgtbPuP52xzyhdfDfj1N721eJvSq27RphIwJ8/bAsx96ovfqPHapPbjG24p7z3vM+Xr37mkfO3CS8rnvnphueB7l5dvf//y8qNrbigf+Ohnyle/9d3yre9dWi770TXl+5dfVb532Y/KV7/9vQpEL/juJeWeAKENMEurAfOaXi9PmT88el4d4AD5VC13/Cpf+UMAKEWcgFGesz0mmK+zIZG37JNt+tLgpz1bW9rKu/1nnVIOT5aF/HiI9dMGlEGrVoJH321fvW513d1uJzPL5kyA1P+JTRP1/Md0G0YZvkuDYHXw/zBSL8oZaXt12rtX/q2Nexd1FO+z3tzbVwjbJ1+FE0YbcBdnG1C0Om1tvckLcalPA9nmv921DWAWUNSGuAGQQO7KlSuqlZWcwmdO20ujyaMmr9wR8Mv6Ljz/4rYMK/kDFhkVWrjGq3gYGLTZ2gflvQccK8/hjzXTFLzp9329vosPA2dWVV+cS9mKRzz59CYwKm1p1bKItJTzsPqYDanX+lnWaAMHy6Fy/U0/Ln/nv5kBgFrwfe6555Yrr7yyfOhDH6pA0OUb5xawuyB9QBCIdLkDKkbGAEwVbNFxPbuEBWZ9BtNFqYjbZyc/9rGP1fDC+jwn1O/zn0Cmb6KfdtpptfG4mKff/va3109UfvSjH61punwWE08uYMmnNZvg2FY/yQlI7asKsdTdZD5/6dqwYUNd3Iu//Ma6z4BycyVP1so9U65nIgCdFyPM70be7rz3ziiBQ236orduhvAC0LoC/GdBhFpTaE2gJBg4GlF4KQgJlASYiDDmRrA05dysNt7ZBDL64GX1UPE+wGTZTGobTWw4SfBZwejN8RwAtG4oiXe7fnpmWbt8Xl0OcPO81eX133+0vPzrD5VXfuOh8qEfzysr10+Wg/vaurpU2lXoUhohRD1XYR08Wudk5J9KPMukC0DVD8FKCHs2pZQKoS/wG6AbLKsjkTiUkzjxM8wP4U0BKMcU5MOo8dIU3kyEz3rEVD4n9dym+Qt+EP60jdZOUvlSbE1JVn/TwjU3YVr9J2CTxz31WZnJO3/cc+ONaX/3LPOMrynzZt1JRd1vV9ui7g6U2++6t3zhq98u1914a7n4iqvLF79+Ybnkhz8u8xctLnfd90BZsGhJufzqa8t3Lr6ifOmbF5Uf/uT6snDxknLrnfeUa396S7km6LqbbiuXX3VtufAHl4f/xbXcKVG6xJ2VaAWqbo0o9ZUjI+XxhQvLgsWAQTvaynpX+aDk1Q+Lk3XT+oGyamXarPBIHmsbjfLJ8vCe/+q3V+6t7Nu5jT61+VQEn0ieBo/aARLQijUryrKVy8rImpEKQH3n3fS6rx1xWzexrn5206afBKPeHWn6nbtwK9cE8In4kljGEox6Xr9x/dA4Erxujnc21bQ210BXBVXR9rIvaL8H9reTS+oX4qoMjPhDJi4Omeh9hvUsTI1DX+kQN++BL21b/O7ecVPXgGEDtO2d+uZuel97YmnNtaTksfaIl9am+vzqKyy02qW+Iy19Sz9ElgWsiQGNKXjpy7987Q5QuCyA/1b9M3SWOtUHa56tAY2yMn1eAWiATel6t2DB/MqHuH2us8mNaMfhX3zbgh/pyAv++BPW+2M5oqlLBwKCXv/Tq8vf/a9nAKBXXXVV/U66C+ADDi+55JLy1a9+tbz//e+v3zU/66yzyqWXXlo+/OEP12mLc845p/4HBC+66KJqnQT0gEhxfelLXyrfCwVvfY1LnB/4wAcq0AR4KcYvf/nL5Stf+UoFpL657lvqLKTAsE6Pl7GxsfKFL3whKvpgufrqq+t7YDR5Axb5x8sdd9xRrr322vLBD36wfP3rX695MC0p/AUXXFBuuOGG6vaRj3ykfO5zn6tACyD+7Gc/W37wgx9Ugcb6Ku73vve9FRg/E65nGgBFD8ybX26Ptnvr7beUAwGcdNi0DmyLjql9Eki1ww4R6E8GSasJhmaJmUvawqWSBBYoSm6e04840wqKNlcAevkUAB2kBKBoGgD13LOAHrr1DWXnjW8pW9YtK5fcv7L89mfuLb/1hUcrPev8x8pvfDaA6FfvLcvWjpeD+3uKPfjCm2d5bAK2AT9CGzhIhYBS0fPTQFcDXqxz3IDWCoZ6Qpog958A7ZbR0aiVfwLQ4WGBTuXIetaOaTrcD5K2PAx7N1fCV7aFfB6kwTCD1PXnXttCkPZCiSpn7SdBpDKoCiqoKaQWTp5a3bT6UV7KvU5ZRxhhKXp+J2Own9ZWsrQp2aynpsDtVCfnAeGcfmwDDf1vVz2CZ3zDeF37t2nbpqDNQ8nat41bAtxo15s2lkcXLiqjY45B2jC1SQ04oLtMnRq0sFjiQ/7x23hq05Dqrx3x08Bp5q1ZoFv/wSM338h+Ku54T2L93DHE+gnkAYXWwm/fG7KiBwyRw8WBztVjqys4BTgXLwtQOrKkPDbvsWot3bFvx7T4kmxEmdzkaLb2+cY1ET8wOn/x/Hp0E2ure4Jc54kmsJW253qUz7pVZWOAXm74b3082tueqKO9LKE9IBUgKYFS7vw2q2WAq87Tkoi0v1rPEUe2ZaS+tUtrIcVV111GXNpddQv9sHX7lhofKyQZ1g2rrQivXbS2sblOcxs0Aab+syjqG9qU9ckAKENXk1ktb3gk1wzCpVXzF33Ie3fp+Bym8lROyrt9ejP6DKAYZchdX7BeXTtXD6bexYXH1v9anJPRt2yYYzyo5YPHeOdZOeFppmUbs6WjAlCWTxbEvBTKO97xjgr2vvvd71YL4Te+8Y36DlgzqgTYvv/979dnAJS1U4EBoDo7/wAfZeqyMxUY/c53vlM+85nPVOD6zne+s/zkJz+p4PGaa66pwBKQ9axygEYLgIFfgNDdqP3ss88ul112WY3LgmD8A7uECwCaFlzA81Of+lQdZbjwLj/CAMSegU68AsDcpYEncRMwz4TrmQhA7428LFi+olx2xWVVCO470D7PSUgTOKb2KJdU2j8LakqQwm5Key5pU5Kmh5uibJTCsArIoK4bstHEt7ztYgYqE2wmJdgcBKD1ubcGtNwa99vOKvc//FB5/vkPlN/8/GPl9z73YPmrbz1YXv6V+8tvf/6R8sufeqi8+9KHyt4Q4vhMAUcQ4j2fTQPpw01ANpDpOaek091dPE1p2PG6opaV/y3uBnL8HyynI1GWv7KZCYAiQGMswI0pt5lAh7QJ+EF3+QDK6j3q2F2aSele3/X+48d/efe/UrxLC/JgGl3KMuryIp817M7cEdzOHZVOnnvapW58ylbZ1HinlFTEEwObnH7M9JB3CV6FQVnfKP2waNXpyMiX/yxOLOKssIAncJLUvvYSQLBD/PTPWtxU5i8BftZNpStvlDp5P2/evPJ4yDYbMPQZ+U/lf6Bn1U6+5Je7OOS11kuvTrwTZ1rgB8vqqUJ4HwQFQB3gB+R5HnyPalkDYj1QyAJqsw8r6YIlCyq4rGF3Tg/HzUaszVEnGXb7nu312/HCSZflk1/u/iOfeFy5dmUFpkAv3paNLKtAWDy1PkwLR3qAMeAsbmBZG2Ap1R92BNXzLoOWLO1ttIn67Ndja6P+I2FM37sn6JR3+U3Cq0+PwjjkKMvkjvCXceENaSPSko47kv7SZUtrWwMuuYmDddT60RpH8MEt+45ZBQNrJK7sF+pzxcrlZWyyfYWqgnFyId7Xg+aDRxuA8iQR6zvbySgbKm/i51degfAtWzcFb/2ZAGQ9aV1Tyn+U4ZNuAQUeWREVLsshMMZCaCrbdAcQCDS6TIOzdJqOZ5H89Kc/XUEnEMi6+K1vfauGe+ihhypQTDDIDaAEdj7xiU+Uyy+/vHzyk5+sAgEYBIABXhbSCy+8sIZxAcNAJAD7+c9/voJbd6AY+EUAE+upeIHXb3/72zV9lky8sfCKlzvgzKJLCOHVHeg977zzKqiVFiUoz/v3tyMEnu7XMxGAokcWLio/isHGNdf+uOyPn85i+sLol5Kpo9YQBD8rxSKdpuSODYBSvgRJAxXtjpoFpz2jtDKZgl913yX1CJ3uuY7TAGjPfRgAreD0ljeUcsdZ5Us/vKX80icfKf/+Ew+WD/3o8RhJ7y2rJjaXl3353vJLn3q0PP9zd5eRtevLHtYKACqogaAGpghchxdT5s2ySaA3JeGeAAy1/LR1ffJi6lVZpXI5PgDaLKBHCtvS2lV5HfYeCa/tDLongBOH94Pp1LxHnq3fSrdWDgNxxXthleM09yGkDLv+pK19NADaBiPKLd+lv2GEv2luAS7zORVkknSHlUEeb4X/psBDIQcPeOSmLXjvf1vaFYON+F/bQifOWo772iY1O9K1afXnvmRkpH6Os+78Dr7EJZx3LK3SpDvsRzAjZ2mWtpT+8gMCnpV/q/NWV/jzn7u1ddyPVm4/L6rWz+hzXesnMAc8ml4HYtJ9NgSYVdC5fXMNv3Tl0goIuXvv3XrHvDnCKMDlsLAo/af7sgBVjnUCbk3t8yM88Gmz0/oN68v2cAM8+QNYR0ZHKlhdO7mu7ATEoj6AJuBJPaqnHNRqF02WNKCXA+Ekssh79YgqKA3wpb0hcTWLavsUJwDa4mt+xCFN4bptFB2IQY2j8QBC7c9/Mq8B0Mn63Ky5Tb5pT9q2Z0ByogdSkXhXjCyvYB7g1Hct/WDVZ+k3/U8uacsV7NZ49SNLGRrorOlFPPrU/uBlydIl5Yn5T5QNmyfLxs3RD7ZGX9repvadEjM4wJgrAaA3HAmAugBFFkLWP5cMmR4H6KzHzDWUprxNmXBnOdSBWTk9A5gAHfACyFrPaS2WC4AEMgFbYNFlo9H5558/BSbTMtndbCRuYNcFDPMrffEDrJ7F57/3rK7Wmvpv+h6IBIzxRrEb+bKussZa9+lu2h2AZl0FcL/4xS9WQIbnZ8L1TAWgrKBPLFlSbr7lpmlrkXwhySiYRYWg+lkpl1RqxwJACVWjXALJcwrZ/E/widP/JDuXKwA9igW0uwa0gc8GQD1XAHrnWeXc791Q/t3HHin/9tx7yqX3Lu21rFJO/da95d999OHyrE/cWR5ZvKLsNk1WeQn+ekIVAVi5KSStiglUlANhXwU0xVDDNGHNqjASAhlgIFQpH/2Y/wQMsyXpidPU9NHC4pH1wg78YVZQ4WcCwZSAdy0PTRkkpVKjOCqFIuLOr+mxqpw6pB6FGUwjrY5JuzoA1v9WB9pZ/3zRbvhjobnGwb82CQzKRz98A3TyhUfvlAG/KMsq/7fp+021PSk7FlCbDEdD/ouvgoQg8WkvtY4jjP/C0QcGMW1N3kSED6AU5aJuhK9lHukl31mnpjj5ASjy3VOJfGADr10wANixHJp6J++O1bolLMvgvQ/cW0GogfuGbRvq5qQ10Y/109kAlwqiAgSzYIoTf6aREzAnQF4OoC5dVEFvdx0pgMpaakPUZAAos1f6hbrNegJAWSHJQ+5IG9Am3AHLJjP7Fk07zIXXDoF4a0zJFgBUm9EegNIKUMN//m+D39avM31378hn0/GAKJDoGX4xCJS+dl77ZfDTAHIb4Ni93wZjjUcgc/6CeXV9a11aEneW0rXrRms4J4/gn1W39pO42zhVNwuaqg8CMOua0fCvzrQHM4HAfV0aEaCf9XnV6Kpa3upBeVeLc9SPOnHv/u9S349NSKVcc/2Pyt+daRPS0+kCQIHUk9fsr2cqAEW+jHTZFVeU62+8roQaqZ3GtAbBo9NTRilInmySJuF1rAC0TcE3cJfCLIVWgr4k7pt37Cmr7m8W0C7AnAKeM1ADoV0L6NvLxdfdWv6vj9xX/t15D5eXfeGuctX9S8sXr3+8/NpH7y7/3/MeKS/5zK11GmqiHqy/PngFlvHUpjQJSuCzra088rR2y0MTnoT6ihXLqnsDp4BGjPrjmaIZFs+RSPkrG/ENe98lwMOxKMIMq6uqeIbwwG9714AlZeW5EdDVpt/bu5YPd+6Aq//V6tLjVfkloMVLPleLjDjCzb2bvnW22tnPcoA1jLQBfMqb/4NlBggCi80S2uqdf/nWN7XrNo2+tU0ZRl63xsARAB0LMCm+pswTnDrov5Wx+jNwkY44x9avq4qcMYRVFNCQTqMtFUTwK5xpTWU42Fal1/0/E9U6DD6GvTtRBDh1z3cEIEzdAmwAwjDgMBcCQE0Hr59cX4GLzSzLly+t5axNbTkCAG1LnXK2otUbS613+PJsqQV/yWfuzO/y7bnma8NYBU1LAzRZI7lm7Zpan+OT42Vp8GRG02BOuSP1r0+Yyah9pPbBZjnVXpKn7Bvu6istoKyH/OYAUT7c+WmD4H6+UKarvY6NrasA1Mzztq1NNmc76z4jlkwbkgyq8p2lP+vWrq2yDw/40w4PHTxQLbPq3MCirl1VpsJGPJu39q3g9ZzPurygX4ZZtgAnUGodrrW+6pa12WY1lnPv+bNkQntyFFcFqHvaoAB5v3CpjYALwt+m8oNLLiy/8Ez4EhKL5zPFcnmirmcyAL0v6MHIp81IddQdQtM6IwKHECEACKefhZKWBmF4bAA0FE1HYSbI5D79uf0nZB3D1ADoKdXKOQ1g9p6HUQJQdwfW77v1bWX+Ew+X5336rvK/f/jh8n98+MHyr993R/nXHwjwee7D5V9/8P7yjgt+WlYsfqKO/n0lo4HQtv5OngnuOtpfNTMAVR4JKFJRiMOUFHdxIEoh33seFtdMRFmwSMwWgAIhgLNn/Lmj9JOKCX/uXZJ39UKxVOUS1D45mPlr7YDiasozw7a4vG+bYqYD+VSkqfzyOdtTS1t7+PkDUOnLl3wkSExelVkq7WzXyif/868s3PuDjwYuHl+0OIDRRK2L3NRXAWXcPQ8CRekh1jOKfXVvx307KsfArgEF8bOmsZQOa6dZV4Puw6j5PXo7O1bqHqMDINTp7BVLKvAAEPLdsZI4rTd0ILxybh/FOFTX07NoDguT5D1A3+q8gTPAzV39W2IyuHTgSDwneKqfgQyQZCq/gqbVK6p19PEnHq/1p1yynVQKHlofaf0MP9pWdYvnbCfaBj4BUJbEJm9am2t9svU7bi2+1pazTfOXfqt8iPxpW5Z+aG8pH/SFjMe5vZ5ZOfmRvvj48SxMyhpgUx+o66GjzABMQNFmpCr/g1iWh5XdIClHVEFlgEluNj0pUxvRWEZZST0vX7W8Wqe1K88s1ECrd8reUokt0d+uv/Hq8ndOHkR/8hp2PaMBaORp/oqRcsUPr6xHMu05wIrRBDihQ1kRXIMK68kg6RFSDRgQ6nMDoNa2EaRG6IRoAs8uNeABrGwrk1t3ltX3fW9qDWgFmB0gmmCz+3/KPS2gN7++twt+afn4VQ+XXzz7rvKvzgkAGvSvznmg/G8ffLj8+3NuLpdcfV15+IF7ymOPPVJ3utt5ae0SnlIJAaAzWUAJZ/5SQciDOwDapuDbgc1NGTQASngftmbxKNTK/+hT8El2wk9MrK9WWBsvWDas90rF0FcsfeWUigmP06nlqdVPc0t/6ZZlwK///BskuefaLulmOUgfddP3Xhw/bwDa2rsjtvDfrLvcMw+IG2tv8i+P2jD33GGfZYG0Ae3/0VDa6wIoynsqfoOFLN+Z8sy91l3c+RsbW1f3KVhqBogCDep4mOUzCb/ddzPRXPzOlfrWz3Z00uTWybrznNXK/0HQcSwknnp2aLR7daDdrxtbW3e5OwNypil44AhvaSnMulUeeXRQ1nkDoQGKZrlUAE+VIv20xu3Yu6Msi/5Jz4kz02zUZk5a37A+stPPwi3bojbhvX0y9IG1k8LjVT/LuGrcQeLwrr3vA1Rx1nu816a0/WyPuWwm+610+V2wcEHZGHJOHNkfED+m2/N81wTrgGc7kD/i1t6D+D/aoOBIlGWabceGLCBV+XKzJlW9A/9Ap2Ue/LGKOojzugCg/+0zYQr+5DX365kMQCs9Mb/cdf/9UQZOgjhUhXcV4lUY7GrfeA7BMZPSOlEkfukABhQlQZTC60hE8BGKLDzuAIl7Potr8Nndl5BGHri8HLjjjFLuPDPIek7PPeJe3+VzvL+90aHbXt/+33Za2XXTm8vE2gBgk5vKb33k1vLP3/NA+Zfvu7/8y/feX/7F+x4sf/3pK8qN111dbvjpDeWuu+4MEPpoVeKOKWmgoQlvVqeZPnUpnwR1l+Rh46YNEdeKGkY8rTwa6EghPheieFrZz94ypd6kJX1lm5uipvtp/o5G4hjkO+PuuvUV9nS3pjx7ILf3HymvDCOd5vbzBaBIvnIdnLJPXvCJWl7axokGmtsAi3vmzXMFDEH6zPoAnj65O7kxD/JubSzb/WBZzkRAB9IWTHtqs86eboC5HfeT/Ioz28xsQeWwej0RRH7hBQAAEgASFqqcwk5QMVvqgpsuiRugtTaTFczUN0DK8rVi1YoKGo+UXv3GebTJWnYGDvE/NzQBnt5Zq2jNorbMHQ2L60gEOI0ESLZsYn8M6pX7nkhTuhXQRdxNbrR2xvJoeU9XDrjrL/PmPVGtoOSUmQ8DFNZw/Yi/2mYjvmyfrU32NxuysHvWji31MKghl/np9ln32u4jXntjDLQzjlrH0e7Us7a2uQPO22kQmyroVHZOLahlGf7qvoZOuQyjafXcq4vu+6RBd/8rSA1KUJrvDoROfUoA0ANr1pQd3/9B79/h1/4VK8rWj328HNywwa6lsueuu8qu66/vvW3XQSPla64tex98qP7f+cMflZ2XXFqfT17Hdj3TAajNSAtXjNRPBK5Yvqz4JnW3oxNEBMZBlpGe+5NB0iK4CLr89jfBNBtqyrVNOffdQ8F1/BCwjdr/Hfv2lyXXXF7Wf/GtZf3l55T1Vw7QFfn8wfo8flXQ1eeUCferPhD3oBs+VDbd/YGyZnRFbUufvf7x8o/fdU/5Z++6r/yzsx8q/9c5t5bPf+PCcuWVl5Wrrruu3HL3XeWxRx9t008BEPBN0Mpr24S0KsrfuYzTy8b7CjJCMFcLb9SHOiHADwegLa/d8LMlaSjHrrCfLak/Fgn5wEeCk7kQ3gfT9j/zI07lRcls29EsG1m/qfSUKZIXCrULPDMO/p5sACrNmcoxeUaUKwCKp+RFfoXlhhIo5BehhEsF7b28+++Q7QVLl5YFy5a1JQ1beuUQ/qQh7Fzzyz8gih9ANKfllbF3CD/qzqxF8j4sri7N1t9cyeaj+mGNHoBg+bTJslolO6BhtgS4oFxLihKoiD8tjdVC1qPR8dEKevMIpQzXJWFrHQZAqtPxnbOYGwXI2R7pR50pK2dxKudB8JOUQHl6HBE+0l8+sryCRQA061Nc2k72OX1JO/K/At6cWQg/2o22ZwPQ2nVr68DXDI6lRGZuzMIYoPj+Of/qofI81TZb36xgt9OOahoRb0u3+W9tmnxrg7IFC+fXPoLvOjgP2Vg/mFIt3P26qMdFbW3Gh/q50F5ZDZZHC9Oo7xaDwPCLtzzZgjV4w6bJCmqVoeOuuvHMlvIYpl+YaRe8XYjDjhyyEz6/CGRtFsFsfaV1Cy6WBmbk/NpRXnsfebQcGBurzwcCyOwLJX8gQM7eBx8sEy/547I/Cv7Qzp3lkPgClFZ/69aViT96adn+jQvqfwBz/W8+q0y84lX1f17A5uj/+q/K1k9+qsax4ZRTy8Yz3ljd9z7wQM/X9MuZo0YbLkJXI5rpS0fWC+UXlGa6lIP48oxTlyNN8mtKc7mUn4Y4eDkqSr24HCk1l0v+8OIUgMFr2OdMn/EW0KCHFiyMUdqN5frrrq1lksLcuiaCalT73DjZhMCTBETFTRBpo3NVlAmSB927QE58zRLXrDs7I5+rL/5mOfAXv192n/GKoD/p3RvtCtpz5p+UvWe+sv7f+eY/LTt6tP1Nry673vSqMn7268uW3/3lsu9f/+tS/u2/LRv/7b8rz3rTxeW/f8/j5Z98aH75ixedUS77p/+kXPJP/2m54d/8m3Lfty8oSwKgsUZo96bjPeOdALcTuW8Blf+mLGrZhLJSPk2gN+tFXQO6YnmEMUXWhHh7F/245rVZPAYV/TA3ROADKuIZfDcbwitATJHMpf6ShgFQpA2KT/xA5UaWDgI+FHSleN4aCtuggyLFv3jEJ3yr+77yxV8DoG39XnvXbyOD6R8LzZQXachPHjVFCQOKCYZRlr96VN/8e9ZO/OenLVFpAy55kB7L1UPzF4QCbkqdMjYzgFrY2dVL46Pdp7vt7R0wvqbKTfHnO3zIb7v3/Wf4LrW6Gd7GvBtWbrMhVjGnLGgPwId1eaZGZwKBw8j0eN1Jbg2iehJv5GPnngBl0cbEa9q3a3kbJOnlmlNgdDB9gKdtQtpZ0xPXTNPsdbo+/FWroHMppwBoDLRiEAZscxMfv3hrX7ZrZQCY2QCpPaRs0ZaQelLW4q71ZtAeaaFsc60Ntr5iMxNZawpemfjU7IGQPeIw4PFJZP3fmk3vHYgvvZpGxOFZOx1dO1pxlDbpXb/PNhlyULxxp38WLV5UebDJyEcP6hmgAfLr+ae7ttY0+JXvbOPVEBHpOEYpLZNJ2wO8Ju3YE7Q38rgv6jnauz44OdEOpx8dXV2PsSKfR+P/xMYYTCjfvVFnEVbZ+ujAYPyoX0ezOAf0wQCGzLxAi2OKfHUIQPNlIWAEaPHFIJ+vdGyRA9wJL7vNHYEkbF7bzv9imXjpy8vkK19d9sT7iZe+rEz++V+WyVf9adkdcW1601uqlXPbZz9Xtpz3sbLtc5+v4XZ87/tl3S/9SgWTu6+9rlpAWTon/+Of1/dTV/C2+YMfLls+/JEStVN2XvHDsv2b3yrbPv2ZciiETl6Og3KeqfU7p5xyShUYePc1Jl9gcn4poCYfDsBPQPrxj3+8HkXl2ClHUwGvFgFTSs4TVT6+AuV8UfkH3ABS79/3vvfVXfiOgXHuqK8wSRdYtXbEMVGOojKFYypHGg7O92Um56QCnL4iJQwe8ee4K+nxL6yRt0va0lI/jrNynpg6snuTmyO0+MGD99J0uL5zXAevkwD0iTpltzDq59Zbb65r+ggWAmRdjHDnRdnPD8GzPAZhI9EZN2ze2IRDCLOZFMyxUBXyITxOJACdicS9I8aNq7//tXLglOeU/We+tOx/43Ta13M78MYYNHo+8yWNzmh04O2vLAef/yul/CchVjr09X//ovIL5y4r/8dZ15TP/Ff/TflBuF0bNC9owSteXh4cWRFt8vEyEuUNQDq/DhB9/PHHyqOPPVqPJ9FfGi2q/cA3ncmZRvPrf+/tJPUs/9o4oOEb5waH3CgRwnhQoTf3plyzPGqZhJIBKppymjsIYGFZVL98sqm2kWF+jkRNCfWtlVU5BS/4SqXIMmJqbZNNBgFETbFak+UMP21HvlFrS82Ck2FNPbp7n2VE6WZ5zI74b4S/mchAgP++Wyv3lp/+9CsAWjcIBS/p1pRo45PFWx60b37VT7MSNbc2Jb+97oJfGwrz8WgXmfe+/8hrDyzOhvAubvx03ROU4pesNch3XJv0ABxhpFfLN9wAuKzLqTiCWn0Mb19ZzsPeHY3S+gmcmAq3Fm8u4BNVMNQDn8CSspAfazbt/gZ4AF3pbAwgOWhhS0qLWW5O6YKSpDblvbsCxyPFVYGlAUUAzgSvQKMNQY4T2oVX/EVc9WD2aBvVehrhVgQgJG9YK/PLRGQKmbNy1cr6GVV11tpmA4Ly3W3fZjbIKljJ7nrPjmCjK4BOcbcPGzTL6Lx5j4fe9334ifreu/TrpAVyzEzJ2Nja6saf976o5X+SdbX0OJnnrM55i+eVhx5/qB7ovy4GFhsCFG4JfSTdieABsBWH/xnv2om1ZU0MAtaMr6mbiXzJyXtxy4O164sXk69NljIEcG9fN4s6C//rAoAujfKaHzzYSFrzFWmv68VtkJG0Zv2aacs9jgpAAU/g0nmbwIdOBYSyBAKfQBjhzirHUgqY6nz+A1952DzQOP7cPywHCcHPfK6CzQ2veW05EMBvw1/9ddl+wbfKxjPfVPaHQh9/wR+V8Re+uOwfaZbJbZ//Qtn0lreVPXfeXdY/5w+r21AAGtfm958TAPTc3r/w9+OflE3vfFcA2o+WQ44niMbnK0i+1OSwec9puXWI/cUXX1wBmrNCnfn5tre9rX6NycUN0HMwvXwDbQ7p92lRZ4UCjQ6rl2/xAI8AIwEnboffixtIl76wwJ3/DtgHAMUBCEtDvM4oFQ45sxQPDs3331emnLEqvM+gAtTyIi0fB3B2K7CqnnyC9Gtf+1pNF+HDxwCSL3HwO3idBKCNHl+6rFwedfyjH15Zy4VAHwvBsTE6IoHkbLWtodSA0GUE1+REFVqsb0f6LONsiaKiyFKxDiquIxEFIcywd8NI3NsPHiprvv35AKDPLfsCZA6j/W/643LgTS87/N2Z8e6dr54GQA/95/95Ofhf/pdly3/935RfPevK8kfPeV35wX/2n5bb/4v/oqyJ9zuCtv31a8r6GKARfhTK7hDudcS8Y0vdKACMAg4W0CdZY2UknkKeQGwCeiL6dAi6UB7VOhKkDCiOtH6xrOmrCYYa9a0clEtTPBE2QA1S/jXOiGNY2R2JWCyWx4CTpaJvyZ09SZNStgQDDy0PLISNyOF298Wf9r9Pobw3sfa1/+kv/Tbqx8e6LP76BaHeu/7XhFrZJU3xEfVhJ3ql6t7qqMXZ1iBP57v5S2ptu1mZkxrQa/XSwjZ3bbo9D4+z/e8/241tsDgS8jiBoPBks3IVtgHaXty9O79donQz3pZeA7GoLv/ohWPlIjvJf/qw0doqO+lQ+QRUxClvSB3X9hZtL+s8QU62W+Can3w/W6prAgM46k82gti1PFfwmZRAEF9kRSvr9jlVIFd6dtmbmu9OB9voYmkIqp+I9H/PtgpC8TTFT89qr63bkAPwApXiSaCKh+RD3NzFKyzQCXDqt9pUlluTn70p+3AH8gx0zeACfgBo1on7aA+QMvCozzxgHl/Ci1+9AIpArNlIxyKJCxBDZmDcuduMaDre+0cffaR+iYk7Wh7vGLPgJgaqZqS6N/DTfVP04IMPxPv7O/RA4K3by0MPP1QWLVlUd6Db1S9ufpfEAF28Nf7gAaiWn+TJu8XBQ9KSZfK6uDwRul384hDXwoXzq/92EoklBb7CtLzGk8sLAFXpMBQ88shD9R2y472bBj4ffeLRujFJnc3KAgp8qgRgUgdiRfBlIEhdoQGoDqEHflgWgTlASiEKr7O6Nv/Nu6sVc+KVry47L72sTLz8lWX/qtVl8j/8Wdn21a+XyT/9j9XfxMteUSb++OX12WV6fvLV/6EC1E1nvaO67bzyh9WC6tpx0fcCnN5Znze9/Z1l89nvqc8HAnCynm75yHkVrO4LsLRl9+56wH0eMA/QuSwZAMaATnkB8hyM71v0OTUNAPpaErDIisr6CPiJD4BjTRQHq6b8+5yoEQohB0jmt+WFR4AfAOyrT94BieLJLy8BuNx9ShQ4xBPQDEgCnvIAaPLznve8p4JjSx7E4UtU+dlQfoFNfv0XB3ArvYxfnPlFq+51EoA2shb0sWjvt95ycwVGBC8rp+kQApcQJuCADOuSEoiuirKy4WEugHEYCd8EaANSc4kvFemwd8NI3BWAXnj+jAB075kvrff9vf/AKNrXs47ue8eryoEX9AHotn/+i2Xtc55Xtv3Wb5Wvv+Svyhd//ffKY7/5m2X9v/u/pvwceMPr69Q/Bdum8XqKJRSTI10oDJYygDGtEfU57p4pgwSNlAWQ51l+uDf/zXLDUkOJJJCoIGIaqGhu7X8DGMqQMqOcKLK51qm2sTrag3Vi2s4wP8OIZU0+WHSSp+Sl5qWX50Y9y0zcu27950bC9SktO6h/DJO7/628G4ifKzXrX5ca4GvUd5Mn9y7oa5ZMoK+5ufuf7wcp/R/u7rzDzeXhefPLxgDh0kz3CiijTD1zd2+DjZZ/1NLv3+Wrtp/wb41eAySDafem+SN+MnQ8BkeWlZiy9N/yKqCUrhROnYjXs/LONmtaWb1kmamPYW1kNrR9z466E5n1My1Qx0rN0thkCv7wnf1mCohXgB/lGIBwe6+MlE26A6j6d37RKHkSd13T2Wmfyqa122ijAUjrVDpAGoPTBKPCqDflNJj3bGtkhbiU/0gAJ/WjrFHOSri359aXDIjNthjQ1rgCDKtzcZFHixYtqPk5ec3uYnV2bqjpfQs0b7jxxzMDULsQTeGyFJjibV8S2V2Blc9uUoimnnNNoalsQJRfwM1a0Vz/eMj013cDLN7TDoPfc+ddda3mnvvuL/tXjNT7IRaQU15Xdnznouonr70PPRxA87v1vevA6Nqy5+576vOee+8r+5cuq897AyzsC0HjOtRbrwnk7vrJNTV9l+luABGQtm4j16kC03g25Z7rWoHv/F48wSHPGq8yAMjljUUBMJNnVkiCRTmY4s41tMIoCwIHUFVm3MVvil35KVPrRQkqo5scLePFaB0QxIv30pQHcUlPWPy6+BdWevnMMi2v/uORUsWDPKtDoLu7XCKvkwC0kfzNX76iXHPdteW6G6+LjnOwNxXVrBX1LLWoE0KS8AIwCC9W0SUh6FauHa1fzEiBOFciIFkD1BXhXkHGLAloyTAZX/d5kKTVAOgXjmoBbaCzSw2A7n3HK6cD0P/lX5Y1z39RWfcHzy0Tv/f7ZfzZf1DWP/+FZdO//+UpP/tff3oFoBX0hHBPy6U1Zzn6bpagnjKJd5RNKjZuFFQqKnlJ5UWpN/DQAFXms8bRez8YH6VS04/4+Beeu/9HKr+ZSLtwZMrKANKztYDiUXqUe1Xq0cflqb8m88ggOC1SzX8/zEyEx50R/9ZIR3n6P8zfiSbAgYxreZv+TlnbWKUuGj/d/BydrMvWD1eFPOyHb3nV1pRtq+s+0JZ35c7fYWXac8PXMH67fvlB4lR/FXhVXboh5PNold2sylN5izDizHY7GA/qxj8bqjvfA0yNjo9Wa2NaEY+HKujbHmC+AuTWP5TfFMjs5TUHTGaI5Ju79/pStYL21nbaLY+v+onOne2DH82KGf054u+XY7+OWhlZc9gspyyh+OFf2tlv3SsojXr3DHiydiagzzJ15+ae5e9uMGuGhXUw2wV/0jZTAJwasJ28Znf5OtM9D9xTP3qwbnysXHzpd8rff7LOAQXuTNnP9rJJiRXzUCiKk9fP/zoJQDv0xPxy74MPlksuu7js2Od8tSaI6wG/IYwd9g4kdpVQKvBFMegh7AYVVJdS8A0jQo8wB6BSqLvX5561rrk3i04eyl0tedUi0f73782ig9qU5nS3Tbt2l7Xf+WLZfwQAigYBaLOMBgB9+wAA/Rf/Sxn9wxeWdc9+Thnr0drnPb9s/KV/Pw2A2rpXrU8h6An5KvCj3IDPtICme1NEbU0gpdYURrOaNOWS5RflHuXr2WcnhQFClLlyrd89jnpJUg+o68avNHbGAKBbZ3MhbWFLlPOKlStnZQGVLv6yrgEVdZP8PBkk7rZ+rq0TfTLTQjW9qKva7qJ8Z0rPe6Bl2LujkQ1JG6MMtavu+bnSMtABjJRxK+fWH2Zr5damgB1l5Vm76b4XXh3qX9pepqOtCjM21owVBq/cUl5kPJ6T8N79j7ppzUTiHN+wviw9AV85yql0u9Pdt2zvHUMXQKzx08pUnv1PuYVYDRv4bFbQeo8y3hoAklW2flVnzUg9vgnfWZ7V2hl+WEizbyYoBVJbH2+bq8hjllk8NQtqe5flaX2jtYzSxpt3FdTGvcmVJjfUfb4DQIW3NlTdGTxWHiK8OJcEeD4JQGd/keO+kmXJxJ6Q5zfccHX5ez+LY5gA0bmA0afSxao7uKP/SNff5rx2r5MAtE95JNMDD95fnlj0RNm5rwm9SjFq92UJgjaFXZeWBug4GgA9EglHKCYApbz8p/xmIn6avy41K0RT6P1pw4yrKoq4b96zpwJQFtBq6QQ2hwDO/F/91OcAn0DoAADd+r/+b2XVi/+4gtCk1S96SZn4lV+b8rP3tNcVWwVTYXX5tKxl5aqRuvkBf12e0zJJeVAKFF0qh6nyC6KUlF9TMm0qugGH6dPTqZDa1HVP4cW9pdk/RHqu5Bgg/K9avbrnNt2y1SU844vCUwbOH3SX/rG2odmQuJUTEPZkp4XEr1yBQPUyLD1uO+KdssiymQsJM74hQM1AWPECGcCfOwtZ48WGpNmnIyySjnbTfdfypx23dYUsnykjtDV5MstVaf1YTVv7yzhrW4z6UDbu6a5taEvWWmY6WXbdZ0uEtm7bXL9OM9evHOXUNuq67QiAZzan9ZXpAzL8duuo5b+tucV3fY48altt3XyfH5tgnBVqd/yW4NlJCHv2hbwL4GmzzMSWyWbhjPhZ6eXd4LGVU5RN8JM8uvOLhwSinpWx9Yx4b32/X87kRvI8NfsS/sgOoNNgwTr0aeUb7kuXLo58HTsA1TaO5zJreiyX2bTu1c5IBr6bu9luGIb7XC9Yiax1mek125yXZSg2RQVKqv9vv+2n5e/NNAVvXSHkP9MFlFgfmuDM7lOLca1hHARgdqX6+H9e3gM0dnfLuPWj4tsZjFubCOgoDGsUTRv/PC7pmprOtZxHu7rT+crlSFeWD3DrEjaf8yKYsiGYUrf5q+tn8IisfJdxd9+nW95nc50EoNPp4QULy81RDl/+6pfKnoN76jqkKkADgDoTrVpBBxQpoLGkLts4fgAq7rQEiXcKMPUEZp9SeTVKIduoAbB071KCs81795XRC88vh059Xt1oBHzWHe896oLQQaoAdGAN6N5f+LvVCrr9f/7FHv3zsu0X/0XZ9Q//Ud/P604tm6PNUVYUcxeItiPJ0gLagPXg2kaKTzmxirR8dPPdptabkO2XUfoTvu7sRance8/u1VIWCpMCbfF6173PnhYtXVp5afEf/p47vlg8K1jpgSHWbXwfaxuaDYlbGj8rACqvOTU77D2qdapN9oDiXHhiNdwadbYh2hNLYPddixcAtZFwZ33fAOixWVoBo0EAipSjegRAa9uu6yTbcoNsl20X9pqgtuyK3EWso8iyMO50ACDkneVcGac0atvpAVvP0ha/qc4NWzfO6axGU+OsnEAciyK3BHbeJYBGOZugP/nfzXu2J2Vc19b26jqpLr3Y2dZ+Apqm4K0JtXnFulDAGSCdv2h+tY4OO68UfzXvtd/unAaa9aMGiEM2RFtQhpbg4RNffRDaAGmCZ/fu/2xzNtwAUICn9mJdt81Fyn/wgpvUVx7DaDmjuqR/E9vYS0Kn0tvcXPyoX+6W2Lns6fA+24FLGPtsfvzjH1d/0pE37uQcAowtu7M80Mbp3BSOL8/26LjwB5/Zm0LPw2lOMbI0z7JE8c7lkqa9MfCgDdlO9MlL+dmNrwxdt916w8wAFJB897vfXUFIbrIByGx0AQwdOWSDjDWGLptbPvGJT9TNO/wCYTbv2DDj2CCZs9nF+kMFJBxGbYzJDTaYthnIO2FsokEuGRO/glH4jkxyVJK0bLABfvGjsLlbS6kg7Rh3B/J0XHxK64c//GEtYH5tpnLUknj5B4jtFrdRyHtrOqWjLIBmefTMLz6Ui8Zglzn+hJc3YBpPyiHBH4AqrEYqLvfkWWOwNkjjBHyRcsOn/GiM1o0KYyOV9y78eZflzGrkOCb1xr81o+KWXh4tdbTrJACdTqygTyxZWm6+Jcph/PBjTFhBBxUYIbYoRs7A01yUZ5eESwDqTvhxI9gtjqeIklhZ7AJ37/7P95u51TAbang7xxF/7uLddiCE5IVfLAcDgO4HQIMA0aQEm12LaH0+swHQA3bB/2F/fedsaM9f/VXZePBA5Ymwbry1Xdp2Xlr73NaANtCoDJqiaKA5y5ZyScWRVBVUVToNeDc//E73NxOJT702UDbcz2wIj0tDmAMqye/ge/FLKy1+3Nz9pzSHhTtRJG7lKX0K+MlOS1s23e9+tLQSaM2Fpzr9HsDV4MFxOd134tEu5BUBn8cDQCv41DaC1BdSX+Jz1175a2C6te1059c6VxY6Og7QMeiqlv/eM3d9oL23G7m9998RO06BADTsE0igsmz5sjKxYaJaCmdr/QTegLo6rR6E57qDPdxy04/3+o7yA+6yf3XLAylj7tqu/CX4TlKnQJKDztt60P4SAVPxjuxxn9g0Ef1mSdlZ1923/m2dKH8bt2+swDN3vgPhudMeX/IgjPoB3pVZkwVtM1m2Q9Ty0+e7mxdpah9LA5wZDDME8OOYomEWUPoaFnBEI73pP4xDzwNk9DaMwMjnvQ3R9oTAXPQ13U7fu2x+pr+9p9PVLxkJ07iAVpgDiQ92gDESD9DhnhOnwTowBhznHXyWgNaAEGYx4JMv7Yjun8vF4glb2agNPyVods0JgAKYCseObQUJdDnTUoGwDkLML3jBC6YQsoJVgDIGjAF0733ve+t/u8qBVuAyD3TXoRxzpGAVlDS4KShu0DNQqeJc4lE4Cvhd73pXBZIArTi8499/PACtAJ17Hl+kkFWQ9wBhgkhAU3yA5OWXX17BqTziRyPh/0Mf+lDli1871fErT/wCdSpRWMcvKXQ840lDEreySgAKCBpliFf52rEuT4SKRqWTaKie5cHoWIPV+JQ7npS1ipUfl0YFvGuoGjBgrBGJh3/h8MO/Mp7NdRKAHk4PL1xUbouyvuzKS8vug6E4UnhXKygwR7H0AYb78ijvyQB+c9n93CVxEH5Guc0C2gRkAjSCvFHwEW4NfG6o7xCQyj39JWhta0JbeP6EwfvWffvL6Lc/3wegATAPnf7CUt74klLO+KNy4PQXlPKGF5X9pz+/lNeHO4r/+17/onh+Qdn3lpeV8orfGgo0Z6J9n/tsXQMK+CQBHPihhNeMAqBtCh5IUi5797LCNEXvHfJMyScIqMoq3Br1Aah7gtnB8h6kVD5zBUCDJOyKAAym+IbFw40iHLT2SV/9zBTuRJG4f1YAFDUg0qzBRwL2+FD+2umw9zMR0DkRoKyBw+l5Eacybus+p6+B7vqbLWlz2ocNiUicBnQs13jPtphlyk2+Pbdyb+2dG76yTRso8SNs913Wky/vOOKJPmHYYYjwWUgGEUaKHdvb8oWNvW90T8mrGQjAdI5n5que7xlpA5q5aYifHbt7swjBS3s/vTyS8EzGkEnVCtrrR3ifAqTh3sot6thxSnjpfa0JsY6yiHbLDykLwLhOx8c7ZVIBZ7hLNynXcY5VAGo2qleGPd7lg1vGy00/rGHr/2ZNBmQtHVgVAHRRb5bz1ltvqW1o8IJb6Gybf2EF2CEBKV1ML8NN9DFc5D/QqP7oWv6FddHp3GAE8XJnQYUbpC2ceIBKuIZlUzzwiAGKuIXPjcZ0OhALJBq0uJON3BnoAFnh4A7vhZ3LRU/hw1GTjHbiymtOABTIAbwwCNB4BpqALWBPwQJWMupSOECZ/wCRwgb+oG8knvRratnxQPwrWMAUcVcAClCBQdHArIs1D/hTIEAf8AekAVh4cQf+ZB6/jhqSLp4BU8gcgHIcEqAoDudvApV4VVh44Z/1UsXLHyAO/AGoAKX4VWq+S6uptOWHNVY+8QRUSkPlEghAqDvwaFSkoeFJnvCQFll8ixdpLNw988t8rqw1wBwFAbXSslOfOZ1fjdIoipuRsbTwneszjnadBKCH032PPVEeemJe+cElP6jTRaaN6mfmQkia5rLRhIA9cMAZoPsr6LRmakkMKtaOr6//nQ3q/WxJPBSUeiMYCcUUrhRfFagpVEMIN/e2QaIdE9NAG0VAGVmH1fw2d88ohe62/fvL2JfPK+XU55aDZ760HDrjxWXf599b7vnaF8qyr36qHDj//WXZNz5bytfOLSPf+kJZ+72vls1f/WjZd+6ZZU38P/Q3f1bGvvrxMvqZj5at37mwLP7cF8rd7/9g2RoCeEf0nfs++OHy2Mc+UQ79+Kpy4Koflf0331TX6O2PcqJguiTvOfWFt6qoQwkkz1WRRZ4OowAACayTyBZhuuWHZrPm70QAUHU56pN8kYfBePxXF8BnVaSd9xQi/vF+POkfjRoPpoyfXAAqXmWpTNHR0vFe3lsdHhmsDpL1n8pv0F2c+kgDnw0kakvug35nS+JTbsCUe7X6BeU65bT2ql801Xcjb9Vd24y84a1L4h50Q/rG5IaJsjTA2bIVS+v5nusn19fzMMfG11X9uTqUP/3hKKrJzTHwnOVaUGArLaD1HiAs31WQGsCPWz8PTQYpa7xVYBf/1VfWnXLwXEEnwNkr7/o/KAcCm7f1+SBTrQ19fP7jNay4s7yn+m/P6uw98qz8s94bDzsrULehkR99kNWUH+/lIeP1DCzz55lf4WsY1tZwU1fez18wL3g+fB0n0EV/ktn0PaMQ/Uk3qw/6mP42aGBwgpe4p27nRm+7GJbUpXcwSa6p5AajSQuYhRsARgCUO7wkHYBXfOJ1JUZIQOouTukAtvo/LAWDiTctsbO98AObucNY+MprTgDUGkKmXhfgZDTnamupdlY3l+e8mG1lJtcfsnbKEOuj57R+CstdoXPLdQsuYTN8ppmX/5ku3tKvOLo8ciPMTbsnT3kpZKATCOQ/0828ek9ZDT7jN9dqil+c0vXMvQEECq7lM9PkhocEoIh/lxGHS1igUaPFkzKVDso0UYZXuay0ALMr36U/l/x7zrQ8Sy//H+06CUCHEyuotaA33Xpj2bBlY1nt82TrR+un7UbHRstktOn2dQuCxnS4abHx8tiCheF3bf1CBYvAMGpWk2bZRGnlZLXcHu2IlZJw7RNB2JRYEgGZQtczZeLuSyAEbFN+BO7eqXVjKN0noq2u/vInyu7TXlp2veHlZdcn31W++p0flG9edHn51FcuLHffdHP53mU/Kud/46Jy+RVXlx9fdU1589kfKqvuurV87YKLysHLv1Y+9Okvli9d+qNicur9X/lW+eFd95ev/uiactU9D5TzvvW98q1rbyzfvfHWoqWSCPsCnA0DgkCbKXije2vGci1mU1gUWJtqa0qkn4e+m3sDBqksCT/xotkMBii9BuK3Tws7SAkMZiJhx6M9qKNB/3hlEUqQ26VqfYo2kOGybPrvp5fZsZK45BEQcD+RcSPA0bS4fCToUB+zSQdQUAaz5YsfAGgi+tTg9Hu+l7a8ak/izXZ1rPmWP2HVJZLPvgUzgRCw2fqtNPGAuHmXR2fNlpYuWVImt26oy4Fyt7hBsS/h+EiDjT6OHjLrBYz4XKgvZA0DoXa55zNrp6l21tBt4twVgDrc25rNFrZOzTvnM/ypH6TMM0/+Kw+kXLVvPNdyD9CfbSDBaBeUbultUDIFv2Dxgup/MO8Zl3JTlsq3gcU2CG/3Bkzx4ugr1ktyQL7Sr/NW6/KJiE8dZtisF3UlDxWEqqde/rg5hH4QozzVL3hmtus6tRv4Za5XYhAXXJLXnADo0/kCOrsF81S4ElzO5gJujXaezOskAB1ODzwxr9z14EPli1/6Yp0OQc6JMxWyMEaTpsO4OSOOe36FYlGMMB+OsMvqFza4L6nu+cWNdJtOLbzv/i5YuGAq3vYpyoV1UNPIJyjbs/vC8OsTakbYbUpufh31zp8/r9K8zt175H8NtyT4v/HCMnHl2WXDD88uC396Yfnw+d8uZdnV5fGbLi6f/8rXy6on7i6//8rTyupHbi63XP2DcvbHzi/nffGCcuEFF5YHb76xfOTz3ygf/tQXy7KRleXcT51frrr2hvLlAKeX/vAn5Zbb76rt6wMf+2yZCKVIwFM6lULAG6zlncA3elcW68bWVSsGaucotk0ZwD6AjtpXkNqXkBBQD9C7iy/Xws5ErFa5LCEpBwTes5bNRE1ZdSmtzI0otjXBt3gowar8gvgDpg02WFbyDERKLhWsd7nuLN1nQ/zPhixnoIB3OJ8x8srK7H8Ci5kogcBsCD9Zz4CGMqHEh/kdJMBA/pXzbCyggPqmyAdLeBe0J0lXHfgAQdcylyB3rnkbRoNxDPKd6yiR9I8lTYOzegxcgDWWyTY9nkc8rYuB3d763he4gAkynd7YGMDONHcCzj647APRjC+Jm41J/DW35gdYxYsy1ZaynXKTpzp1vaMdd6Vdcwc2tQN9xjOAmYOBbB++lmSt/crVvop4aCrPXTKoVl+1LynLSKv+j2dpKlv+QrtG/lfVT2z6XnnmGYAWVhtB+M18VIr/1op65z+/+mutt/hvqaC+OXgxIDEApVFrLlfXeDV4kRNHwwgzvZ/tzOeTeSUA9c181+3HA0CBOOiYcpjtBRmz3nUvCoYZW4UxDzMVU6TDLpVDCacFFh1LJR/tYiVkNu+CPFPcQIaR5LFe+JaH47m6Jn+NCig83jiHXScB6Mz00PwFAaRuj7a4OIRFsyqmcGoKrVkY7ZQ8dIiF/EAVZotj5Jlf6kmh16VBhZwWFMJbP3OfmkoPgU3IoibM++Q/XpZFX1mxaqR+I7wu6t+yYYq4ObuUwK4WiFACBOvm7bvL+nu+XMqtfx1D1FPK3oc/Uc7/5vfLxZd8r4JPbeGiiy8vX7/wB3G/tFx13Q3lnjtuKt/45tfKBz79jfK1H1xVvnHBBeXTn/9CueiSH5ZPnv+18u3vX1ou/MFl5abb7iwf/eyXwv3KcsH3LglFYSc0BTScgEaKU7+jbOtn5KbIZ+WWV8CfQL1LppQSxAP5CxY0wN4AfHufYD7dvF8YYL4OJjq0JMLn+2EkfHvOQUF/QND3s7g8+vhjtV+lkkXVqhL9mHLJfNcy8b9H1WoTYbpug37SjXxolP/7lHH330+/a1Pk+vS48rlRl/fpbj3w0HnuUtf/XMAn4ld71u4Bt2F+ugTsmX5PIHT4+2YBxac4WbEab/TQ9HXcT1XC34jvirOA7gred0U5BwFGCUDJFEDLge3qwEwCmoiB2mYDrQiXYMxayvoZzYgj3RCgCWQaHIkfAE2wiuyYx4v1ogkwK0DrEbnHLQEmv+ql2yaqRbQHSvnjxgo6sWWinhspH928A4r6TY0/4soBnecpQFr/N/BIJpITG6yNH7D+AuwGq+RL+8Rku69du6ZuDGuD19ZmpQf0KuO160bLXXfdGe6HH4VEZvkCoqnsdsJB+yyrDUMuvPhvqV0+253uIh9YKMUBG7k8W6KXa0T1Tzrf+wSclv7BVqbe6Wnv+DPVb4keWUnOkGdmbaUn7dnOiJ6ICwAdrev526zzbbdcX/7+TOeA6pQACEZlxhpCGZIZmbAe0vy+QlZgCjePGlAI1haY5haH94CbAvff5b91ktYxEs7eWXtp0xPLDfBnzQPhLR7/TTlLT+XiCaAFFPkRbwJGYNGGJeFMO1s/oZJzXYN4AV4KyrpIeTUFbv2EOC0NsMlJfvgVn0XF+JWWNPGobJA4EwjmKFNjEH/y4bJWVBriEF8CR/mXPjBtPYj0xOO/Z2nhQ/4tH8AjN9Pwwlkniw/8ivdEjHZOAtCZqQLQu+4u3/rWBRVENaHZRvEUmDsB2VVivsriSKZqlZmlcqNIgVUC2cBL3Cm0q+DupdusQwQ4N4v7W/qEqe8a2xlKoG+P+5Sgr+Ha9GMVrCGwtcctO/aUsbsCgN54Sjl4yxnl0K1vKLsf/EK59aoLyoKbv1H2Pfb1suT2b5Uy/4tl6R0XllUPXF623POZsu/BT5cld19aRu69uJSHzy27H/5yeWzBkrJy9ZrankaiP4xF+7z97vvKg4881lMczZLgOZVH8oKqko08jIVCBeL9PxoB/q3s2p2yogSBVksYuGV6gyTtXN+V5L/pOuUGBClXfA5SA/6tbLuK1LM7PxQaK4xjY/wHftJPdwCR1OLq1be4p9y8bxbi/H+slOnnszgTgDa3pH5eKtW89p4rye90/436YeUprUzZxmdL6sdaxqOBQ+/UmQ1IBwaAS9cP0GLJizrlVttJKEb3Qf9PRZKHBkAjD9oqYKT9xt3RTmYJyI4tAbJYQfUB70zN0xUbQy9u2rppyhIKfFqvzuKX0+wIYAMya3+0bCfqgSV0R/yfKquQU9mPh1mo+cu24z/e+c12ke/ccylK3ZwUwNknRNePj9W8ZHwsnMK3OmsAVN1JG594USb8yrNvlY+F/sd35ivJd9R9z9xMh/apX5qlMLPiq0nWjeb3zcmQycnQy9FuyGPfSh8GQF1whX5Eb8JM8BOQSF+znMJH9orY32EjNb3tAhRhHNgKeKSH1VfujIdB7O+wzhNWymV4sAA/dDV8Zv0l0OoO/0gftkAZXvzS+1ldawM/rAvgngD01luum/lLSAoJiMKgZ3dgyoacBETuCtp7GQXcrDFQCHZdA5cAl0pQqABZFjQ/gJeCEZeKyWdAEaiC0BW+NIA88SlMBUiwGa3jx8YllaPSVLb3wuLXhikVrbCFVWE5KpCOhgT84ks8Kly8+PFePFlp+NMAVDBrrTzhUxrKAPgWL3Asf+KTxwTdmU+NTtlphNLiD9hMMM8f3o2cuCk/vHPLuNQNf9JjNdagNEK84Pl4r5MAdGaS54cWLCw33HRjFVSEZ4JBzwksmkBuypIAHTESnhif0454SlTc+g6FmcJ6OvWnjNszYb69CkyKiBDmbxpgCL81rl447wjvyc0BlADQm04pB245sxy4+YxSbn5dNN43hlB4Q3uO+6EbT41O/PqQIqcHvb4cuvm09h/d+Ndl6y3vqfLgQOSVwJHnEiCyXQdr3gYVFgWaSsVdmdmENBYA1HP6G0biUdaDlF/AoYSUjfIc5u9o1HbT7qlf1jGAGOanS/Lc+Gr/Ewwtj/z4L3/aiTpIP8NIGP7Uzdx4b2Ui/GxIGOXfLIB9UDZbUmczkfeZRjfNuZJ2CiQcKR5ltDn8oaz7YYQngzX3uZTTU4WUAQBaZzKivrSjNjjaUS16q3y8IUBlTpWbbgYwAXgWULK8Gmh6VsF6LFEATHcWTlZPYbMOffnIZkFAtu4+Dzfp8o+f7LuDfPJnWUnKqW7d1cFOT2Y2+dQs0lMyLgbMwPPSFUunxQmA5nMDnyygKTsA7QaYuVv3aRDb6nlvy1vkd9uebcW3yVeNrqp9u22q6mxMQr3/7trdlugbTuR45JGH63IfMoWcHXbRl4xecAk9Dqfk8ZUwgXD0KrnODwzCMuk/LMUPd3gAyIUR4AZ6HwZhzIKL6GkXbGCZlU3PiVNsqIZLGAThg9Th8BDcwJ0x7Wd15RS8MnXddusRLKAATxYAAAaModyBDbABQO5AHHTvYnFUmFA9QKjwFYjMKwzkSuCq4BLsSdNduvx7Zn4WHvhUqN6pOJUL7HLnhgeVpGL5Fye+hREvwAg46nRGBoAd3r2TVjYEgNcaDO4qlB/xAGP8Ie+4CWNXvLiQSxjPgKn84QO5xM8t42TdlBZwKy5lIu4sV+4arIbnvXwrL2FYkL3PRqms5Ut44Px4r5MA9MjECnpz1OHFP/h+FVZTQjMoraCeU+ACYGMByBzLNFcAKj7TyLmrliBvFrL2nMI7QWhT1NvrqB0A5Td56/oRJvl2J3g3bNlRAeihG18bAPSMCkAPBhA9dGvSGytxm6JwP3BzUPhnNS0BRrfc+r7aXnzJBp8UYyqBaqGI/4NKqy/w+wAUiLaJKwHcXAm4EFcC0K4CnCspHxtbZhNH5qHrpt7thN9Qp/WU+9GPFhKHGRoK9Xh4PxrVegmepaUensy0joXw09r4kY9KMjhw7BlwdLQ8aIfD3P82kLxNTcEHUGMdr4PKuLPg2R1fv6/eA6DI+Zn6kXybWrau2qxZHXTsNsBpg5e9AeK0dRZDG3bqus8AgtqgQZg2CfABetoK0OeuzN2zH3f5TTlDFvkPRA7KoCkZFW3QOyDYaSMAKL4qbxGv+Mm3ChSlG7JEvNovvpB2YD348mXL6nt5Z8nlX/rrAgixfgKj8qdMHAPlgyLWgouvhgv/NY3Im/wD95bXKAfngM60SYfBjh6GX9wZ4uh+g3L4BF7xjkEMGPSeAYteh1PoX+/NpnKn54FS/+EGuEw8mb5ZVRf97z18IV7YAMh0T4MWjINgqJyd/VlcACgLqDp03XrzdTMDUNNxwBRAZ7paBk39yjimWe4UEIHFmiezLmsKZFYFCJdrisQDcec0OXf/VYgK4qdLwGUWuHgyrHjccy2mZ/6NEvDiSuBnKloFqdAmxPv/gThpawjyyl083FV4xsWv9L0HrvElf/LuYrn0LkFflpsKBtyA6DTT8yNN5de1UnKTVyMg5Sw9zxqneORZGu4aTU6xU/DyryzFLRx+c2r/eK6TAPTodM8jj5ZvXXhhFfwEp9E76q7TbGCxferNtKV1oHMBU/zmlE8fbPaFdbNcNsDQfUc51Cn46PSeuXeFPWEtjHvyaDNKAtBmAQ0AClT2QGeXDgOg1W/7z0q6+dYPljVr19U2yXLQFEdT+NLFkzQJdQK+KZW2KaAK/mrRaJZL1oZjB6Btuq8B0P6A4FioAdBNlRfxHIn4HVTCLFAsPsuiDeyIvqy8+e36GSRxaEvK5Gh+j4fErQ6k5f5kpnUshB9tV58a9r5L9filIe6D1LWk/W0jbXDV6pVlfNN4nUa3U10bUXdA6LwF8+o5oabHd+0Nt90hg+IZMBNWuwI86Rf6CPAiI7jn2ZrSAcyAt60BBmtfjf/VrQK9HdUiKk1lOdjeUbdd6X/1XvV120DU1gz3ln783+z9d7hnx5nYd67XXm/6x/buyJItyUojjWXLtmTZa3m9j72WrVGY0QR5V49Go5nlDEkwAQSHnBkOc84kQDAhECCYAWaCAQQ6oyPQ6Jz7dridbs63c6qtT9Xvvff0r3/39r3dtxvdwK3neZ+T6lQ6daq+56236uR3o8SvTcowyEb1WN+x1jrAVbPZbMMcF8l5j7ZDHoTl+vZic92bTp/PwD05XDS32qCyJJNh9wyfTBQKpPubnQldk6NVq5zDFV4F0TCxmUhsysE7kyD7+uRFNzcXGlCKBW7pkp/NPAQ/H2fIGbjdLk6ndzu4mzFB6la5RQC9try4a3datX59Wr9ubWnYNHoBetHgsjt0rgDV+TNpb/4w01jPtYPXWRh6B6A6jBo+yLwSRqPRjQZaAw+6vPRxzT2hdXBOx8BfpFUj2z8yfuUQfEBmB2leuwJAl92VRlZ9NPUM1Bnk4i0aFZ1ObtTl3TFp5lV6mp0YjaEP2RsD0IXVgPbktNDqsgutYr+D5PJt75DF7fz+/Cx1bnNJizCUobK7kbRfS4QdoBAfJ538vVTiOdY6PLMGVJrVLxrQ2YbfQ+S3Ofxe4Kelzaty+2pI2wGUplKay3t25mTqH+1PBw8fKFrS3t6e1h/Qqs1r873Tfhgl0YdTblBoKGNgWUxNzpOWbWUOXxkpZ9sz+Zy2LN6D9voeEsPs5flkfxQ90d5Em0RoHoudaTEdGCnD5CYD0TrWZ1PB2Db2hS8N8RFeP1yreYVlksoIylB/mjwLnk+lo0e6ywSiMhu+sRIAALWGKggdGhucKk/hBYwCVx/14lY3DhzYX97nRTc3FwAK3rkVy59eGABddC8/twig15aNO3eVMvjMffcVLZ+GKrSfTSkTg3JDr2E8cORIGs2NrjUoNZjXEl+LAJQJRgXQ+vUfoFm/zKcbdI2mdNgattdoVs1AvS/ujf2AU+fc1z+cG/01FUCvhMs6FB9QGuJcUyNqPy0HoB9JvRlAdTbSpdHWmNOeNDuRZkcVHVzz3MJoQAHogZzPGwNQafNDAb94LJKf7ZTkZ0OG8kcnADJhpnmveOtzGC+/STQLeS6QJE6jMbcCQD0f6b7dAFRa1A3v0mzloDznYv8ZElB1pdT6Sew71+nel1LkXyd+9NiRaQAtdplVe1gmq2XA8pOMvuH+dKznWOo62JXb7m1F01nbpPohKn/KgVZP+26Ylla0wGo+H3Eq9/Ar/lo+FXhDnCvpyxL77tNuVb/1vbe2rbiJdKjftkbxtEeA0iL0VusA2fU51LbC/doQ22jnbGu4NT5xC1ubaWsJprLcXde+NJTbklPn6n/jq3lCFcP94rWiAM2oa7ZhViDfVsOw+H/9G92Z1hD81QBqhLLm6eq/JM3HxUim8Iy8hjPKHCOuzsc1o6ackWojptdy/FPWGUG9Fc7IsUldnuWlS5cXDkAVQLOw24/bncJjv8juwfA0e0d2j1GQhvnZdnqINCBsGNwTBcwpuLAbjYk4HJuWsIcI50Fey9YhhrA59wvnRh1oi1lqhtlNOpppghCzgWb+Ojk2rp1cmCVwZcizZT5wI24RQOcmJiMtXbGyrO+pA68NagXPqnFwrh4DoEO5MTyWoZCdlcaSaNzCxiiOQ7ystKjqjYY8wrYv/DgWb8Ckffe6xyQeGgSzN4Gce3Q2RLgRhns01r1D42lg1adTevZ3U1r6miLsQUFlWv2mdNkEpIaUiUmr7877GVCfuyfvZ1n1ujSy5iOppz+HXeC7zn6WpmbHZavTCAntRRzr6HQcTQClsXL+amk/X/26rwJoV5rMZeNahD9fkWaA6aNAuFdLnfRExBl5Eadj5SzPx/J71NPXOydb4HrfrbEBLQCa2w/1KODr5kgFijjW8U+fa17T8dZ6o+zU7U5pD/EMhnJ9po2bS1l5Pp7pbMP10tbp/EslVUOYAevkeAEqfziKiTWG4ctHXi43ZVbsQi2dlKHK6gvHe45Xjd9EbjPycx7PZaodqfBXh8fZW+srmZgBUefqbzMrHHqXPRtpKc8ux6cMSznmdBFx12c63R66V/vieryr0eb4KLOVBvGU5chymg8eOVjaKLCtfaRpjfBjK9xSLq3nLU7XtLX68VKXc9ooCIRvP7Se/kM/aTH9LAU0c16inKV/XPm10iatbD9LGLl81bWDGeo7DcHTJMcMd+Wo7wf2QNL7xUbTNXNC9LPBJsIKYe7HLE+/i49sw+wwzuOemOsiDBONlJ+wzQnhH6zSbhPxgk1s45p04g7PGbTyo61xbJ+9qGNcZjRXXsRjNO56oLWsxdp9KD+TzHI5vmefeWpmANV5yaBEKihbkEgiw+CQH2ACtEBgTBxyrCAUHhg1wcZ9YFDmFaKZYewlTayRWeFwJjG5DrgApt94SkPTAS6/z/RbTWnyn3qFzh7VfQx0FW4sWfT2t7+9pE9YwNckIYXLj33LG1l6iYtJQCA4fonli8Isc7ao8uxXnB6EB2XClQrDicvEJOX3+te/vuTDA/VPePf7pamwVTz+VEzu05/+dEmDrwThR3mYySa94vMrUv7FZxuVz7/n/WKUe/DBB8u/76VbfGF/Ol+3CKBzk1iY/nOfeyA3LuyRx8rLqmFXRzVeGkEQ6sXr7e8ryzFZ7Ds6VfaAwNO5U7meEY2Qxt3yKsJTz6IxJ/bd691Sjx3bj/Pi9CGnvpav//37yrumPoIx2oGyGP3OHeVaPd6VtmzfmfZv+FE6sf7xdHzD11LPukdSb5YTq76Q+p96f5YPphNPfSwdf+rjRU605MhPPpO6f3J/6n7qvnTkx59Me59+LMNsbuBzOqRXJ2YbebClbWvOglVGztdOqZabd2wwA3T5E1LL31wkwqgynsuCBvTGAFTnRbs5lzB0UjrCOBa3vFmEmW3e4QwE15rZT3TsnqvO9kbSfi0Rtvrm2YgTJHTydy2R54US4UlL1BfnrlUG/fnDKu5dCLndAPRirj8Hcl3etW9X6j7eXTV1rRnrRYsHCM+Z61C1g8SkNz+zKOB1qvoDc/zy5/2INWJrW1JtNIGT/kjfVt7hLM6z4eQ3NJDqZnw4e14BiMQ9UXdBXjwbxwGLrkuP68BR2IbDj/QcTcdPHJvKh7Dd66PEVvrdX+I8M62p9O756NbuRT75U3ZlolGrHMryUvKT4xOm/MhHlPV0eFWJYI3gmuecjnP+ROX3lZ2H4LGGssQkOAlLmLyNLZoTuyni9K/mnWAGLEL07dhHH4x9+MM0lFQYCkziHGFRbHlGuEE/QWGHD7T1+pHgK2HxI96YsCwMPKaPkVb9fEwgly4Mp9+XJmmXBuEFF83HWdaqrgN6uoDxkmd+MjOAighEAiDrSylAiZcwGZBwhWw5ABkLUldYEugc6ARPfsTva8S9YRcJaM3wVpAeDDAMiBNuPAgFKC4FyG/TKRwQK0zwCMT8f16awCloQ++A+NFHHy0Fa3koBfv+97+//L/dmqLSDNrEx8lvAJ+vCk76lAX/oFdcYM+yB/5rL0yVQ7yWUeBPmgBgpE8Zus/6XUD0ne98Z4mL8/9U16wmoJwAtf/ug1LnlZU8fOpTn0rvfve7y3JL/p8PMqXLdU46lbd74tldj1sE0LmL33M+meuWBq9q0qtWoUBW68s7GmENW1duJKwH6qu8b6A/bd+7r5wbzgAbQ7n+EmTZppHc8AkDIIbG0nF0yrVjqMBb7amcr7Cr0/EcgY6GNfzzG1LDGy4Ntq2v1H0Hj+RGOoPSxJk0OHYyDZ25lA6tXZPG3/i/pVNv/p108t5/nU6+5XfTqSy2Re79nXz8r4ucedP/N/V9+N50ZMuPUv/QcAa3avulHELbQQD6QI5Xoy69IHWq3HI6Ne4aURrQ6CivlGkNRdnPZR8yda513YoA4r8WwMwmAHRgngDKr/iVu4ZXJ3gyp2lf7mzsd7q3KaE5VX43kvZribAXAkAXSqRH+Xlm6kNN08z5d43ms9p/Xp+5RicRbwGODtfmI9YBXojnJwwA6peaMcudGFIuC9HnZwjkiLSrP8dzO2LJofBPUzptFlPhkXjHnKc59U5a49g57X5ov4ycACv+pYc2Vjj8xzOy9eyAW9Snenz1M4x7Pecr2oDJLKfHcxt4OO0/mD+ac54tSt999HAxPTCU7l7pD0gUXt2vs/y1HSWfrbSIu5aNvNWhe4CqLXEPP461GQHLRZN79lSBNG0wf+JVx7oOzDwJCQvRNIJBZYc99NEgDpCaLIxzMAzuwCm0o9gBJ4BDyoNQ4gFN/gNUAaRwcRo+whn8au/xmf6a4kuYOA6k+pgHvphJWuzr431oaIspINwrPXgNFxF+xOdjhB/pF9d8nfsBqOfELV3y05kBVMSh1rVfNSldJYEeBEgChQpWhiRSohWsa47tE4kHr7YKSsGA0xiG51dY4gChHgYodS9Sdl6h8AfmYsKTAgRcXhAgJq0Wsw8oA3EegA7pgQceKFAW2kTwB+4AK42r+AAe5+G4HzSGZlFcgNW9znvwABEECtuXhy8T4TknLaCSqlp++HEvOLce2H333Zc++clPlrxx4qaNFTaIfd/73lfyomzF5X7n+aMtVZ7U/B/5yEdKpRUXpzKGFlR6hXk9bhFA5yeb80v+zC+eLg22RlcjqmEDgxps5714YNBSPgdyfXHdkLz9Hfv2F21q15HudDC/qHvyS74ql69lm/jzzgFG4VYtQYRfNQYBXDXeqj10T2+v5cqmba7ivmmJ81XrYWmWgxnWwEhpoHM4p3Kj17PqmXTurn+aLtz9m1l+K12857fTpTdXsT99/rdSev2vpeEP3Z0mVrwtDWx4pKwteunypRIeiT88Gc4bzO9z2MOKc6pT0WHkRt5fhYC3cuPnaslhzQJL/AizTkK6QQDNnY/0Xm7BxGwyraWpNnBNgNSxWQ8U0DbD7yQBoMKJ+2+GCFsc6mqk/aUWz6uW3bX/nAQIPJvx3NbPxf5zPqJcOp2fj6jDC/EMDUcfPHyw/NksbBUDQE0+qqY9FbDifSpDn4ct+Zev5TRIBz+Aq/pzrvp3roBYfu+jLbOwvaF5WjUQ4Zm4FlBH7AvfvjilFfxpb+ybgBnhA9xox4Slj9avi6vU9fyeefZjE/nD62z+cM4ganKQPA+ODKSewZ7cZh4o/7YXXrN8xC0d0ocfAK36HPkNaeaX/+b9BUIj3fma+7WjJjQ5rhB6Ju3bX4f4OzkjpngA79gquzpCNV7AMZZS1M8CQA7r4IWm8M8f/2HXiZGqQmKk3E8414UBisXBUYpJg+F/4dmPe/jnlx/Cj61+3tZz0R6AX/s4phnOfB0NqEll2nJu5Yqn0y/NBKCgDW3bAktbkVf1fP2NWdgDSKQEOk8UTBzLJLq2HicwjGWOhAlEOZpNmXTNfe5xzClQjsa0DgWoGNU4V1qcc58CFY8wnRMmKAwXcUiTBw7gojKoqApXXjj3C8v5eLicrxnXiDyqGNLqa8BD4dwnbHmUFiYAnBfXl4P8CVM6Ig2csowwVVZg6py4hCEOYUin+1Qcx/Il/yok5xk5J4/Se71OGhcBdK6yPW3LAPnYVx4roKNR05BqxKKRBXnOa6DNLgWYtJ9+h2no/Xhu4EDoaZ1HhhUN9IsZak1aouGkXRVmQKMGOuBTQxodm2MNPzG0TrPpuqHuaPSj4S2NfA7Tef51RMdPHE8HctqqRqTC6cmLuVF6YXU6k8HyQgbM82/+F+nCvf9butgSx+cziJ4Hovf+i3T5jf88DX74zWlyzbtTWvKq1Lf+0TK5aTK/K+LUyJPxHLbJPMojtBTyYOvYAtEVQK9fqxUdondbXqKc5ismVuh4evJ7VWzrPAPb/PzKv+s7iPKsz+zKeOXFUkzK4lqwFADaBPebIdJX0ls67BvX+N2o6F/iwy3qxWwCDPpy29np2o1K+VDIZa+edro+m3jWPkJ3791V1p3s5GcuEhpUP76wLmYZRm5IrPOpvqif3t3Qgmq3D+V3ukJXS+OZt+pznIs2IdqUaGO0N86DMteMRuh39G3eS/6EU59RBdDiPz83/uO6OB1rC6PNcW1KvDN5672qmtfpERs2robL6/JQZ9NkBu3eIXaqR0p8Bbhb6ZcXW+f19/IecZfwc56kjZZzpg/Amv66XmloeI8dtxwUE8HLJWzCBncmAL1ehyOww424+dwffHIrXPsyTM+tejb90r+3AJOQ5uKojTUqi+7OcIsAOk/ZsTNt2LQpbdz4fGmcgF6FjybkVU2OF3BweCjt7jpQGkUa0EP5Q2jn/q7S8GkkQejh/MW4NzeigxlU6/tTG88qGu5qi6XxFa4Gs3YaNQwA6kOkwmS1b6rXq0RcOnrHGnINbRcAzf4j/JP5A+f4js3p5D0ZPO/+zRZw5v2WNAHU/qU3/HoB0Ik17yl/Sbq05NWpb8Nj6Xg/DVUFCo06gBvKHZJOU2eg86gahoUHUB9o8h/lNF8pAJrDOW7h7lxeI/mZdhJAPWS/1dEqv/awPP8Dhw+V67Pli3ZX2vnzrJRTJ38LIcrF8/ex09QIvRSi3tXZ+LRTFS47+QsBZ8q9zn5fuOH3aTmXuvN7MZaf5Xwh1LPW6fYO9pbhZHXZuU5+O4n88M885tDhgzmM7qINbGo/Q5yzfJC1LQFjhaczBRZp79R/Zeo5q091OLraX3r34n3XHtgGmFb7ytYQdW4X1Mfe/MFMwRMgWtuXFkSWMPJHU76XgkV4jsu5koZp8xT1u8ZT2ygaWTbxpd3Jx7aWSOLPBCxp8B4OjQ6mvfvq6Igwm3Wk+M1hS5f2g7mTsKbTmD/eW/nr1B7Ud6GmU/kpH8svHTp8OJ08eyGdzvx0/nJKXQcO5bCuBlAKMqwDoimEgLAP4NCIcsok4I8f/imvjGaCUGWrzzXsbvjclkLMSCx/oZijkBIWZxsjxob/pQ2MUlAJ3zV+AlCFRxHoGVF+8ceJj5KLGYA8cKEouxF3SwCU9i4Kud0plMjkjbgb/UJYdNd2iwA6P3k+y9a9+9Jjjz2aesrfh2pDrQG9UgtaG0cdC41nF019fmfYewJQ4KlhPJsbWgBq4foKoF0tiK0NfP2inwZQ4QlXHHGe1tS/n52LRrk26qF9qP4cE9eO5ji7MuwG4JJTuRE+vn9Pmvjj302XM4BOaz1bIHpvC0BJQwM6vvrdyb/k/R3p4rN/mPqf/0rqGRxLp3OjKT2AYTA3pqGJ0OiXDq/V8SkrHYj1AeWvvaOYi8izTuuGATTDoM6xDMHnBlR6ZpOYZBbl3gxLA3wodzC0jfw2r7WL+2nQZuosF0qErXzUq5sJutcS9VG5eWZzya8habafvYODN6V8yrPM78W6zVtS3+DAvP5iRjxr76+lkAbGBsu6nM5dK61Rj7yXZQj9aHdZIN3/0TvBZ0hoRi0cD7bUG8PnPkbVJQLWnJevKGfb0l5l0NA2uFbfwyz5mrpRgDVv+bX1rIxMgiV9ewWZoRIfcV0a5Mc9wop81dUi/JWpFXYW8fo5g7iJdNmW0YbcDkW6Y2uJpqPHc9kcOZT7q94Sl592gBzvjLyCP6OItY2MFSpOlbhAGT/tZU/KR3ErnydPn0lHu7alwaXvScOrP516X3wi9e19Lm1c55fgVwMoMz8mhiCOKR6zO30oc7j4m6O5GcFDoJJ/5o3sPwMugaB2ixKBuaLw4n5D5IDWfYSZnj4aGwFLdqNgls0pszxbE4fEC2AxmlFVz07axCt+TnrFx5TSfUCUqSX7zxtxMQTvo5LzL/g/9+/PAKAyJ0EqlQco8xINTBwbukbltobW2VFyCtNM8MgcpzDYRpqYY+Y3CkfW/MVXgC+pMGx13rGCIlHJXQe4bCBVLMa1aF9YYfOw6BbGLQLo/GXz7j1p9bp1ac/uXbnxsuRGXeJIQwxAvUsaNA2rjsyEiZ25gdl78FAZkt+WAfZohtdd+dzOffvS5vzC7+o6UAzuaUArxAY0VggNzaqGVJzO18bV/+MNwfvT2HS8/FV4rX7s1/Bqh+UZi0uY/FQAPZ16csc5/mevSpff9BtXAWiRov2c1oAONAD04grrhN6dLi15Tepf96V0oqcvnTpztmi52MNKk2E3nQpNI9ir23PJ0ic6E51Vp47iWhKd640DaLVRld7ZtGD8KUfPiv9O8QEQz3muAKoOlbK5zrTPRWq6qw1oU5t0q8QzV99quV07r64rx+O9velwrrPKEYwuZBlFHRzP74B3k9ZsvvWQ/+HhwfyReThNnsvvV9/x/I4d7ZjOyJN7fACeOH6sQNbAyECxg5wNPJsSs9zVe2JCDk1XpF08cY04p65GW6AexDV1mQY0tKSuaRsq0NU/KrlHf62P1g/ro8VJA0cL6R5+1GPmAbVdqR/S3gFbcbtuK2z7tPHlngyKZ05Pgyk/2o4IR1wgXXvHzE35Wm+yt5fZ3vTkoShz25LfHK/wZnoWrsn/2QuX0rHda/JH9KtTWvG6sjTdpaWvTfu+/eo0OXL1co0AVDkATpOFASJ2MV8F2OGWmOOCXQIO+Ys5IVgLVAJUzw4gMs+jSTVHBSO5xo9wzAcJ3gKK5sw4Bx6xm/uFjdOUEfgWhvBALZ4SPwd8pUm80orvwKzjG3E0oL29J0od5/wL/j+cCUBNGDKZBngARwBpgowMoPoPf/jDZUa2Gd38SSBna8KMaybaKCRLCsTkIOdNkHHfvffeW67xY8IMOBWvyUExiUYBm+wjLPeahHP//feXSUtmo5s1Lj6EvugWzi0C6PxlQy6LXfu70re+9Y3SeGqwixYxv+zW3TPMoVHWwKXcWR7LH1ZrNm0u9764c1eRtZu3lmWaDPlt2bU7bTMLPEPk9BB8bbiFG42244BJwo+tWaAaYI10wBCgCYid3tYwNbY0oBZKt++87ZncybBXHX3HH6ZLb/z1FnRW2LwWgKYVNKAWqa8QennJHxQtwonevjQyPlkWcY+OUXnpKEJ8KQNQeQw/85XIcwXQa09mmUncZ0hxIH8QzwSg/Oi0pXemjo3Iiw70aH6fNMad/JBIu/CEe71pn4uU/OXyEdetBlBxKy9xz+UjwfXLl87nd+R4eX825fdmOL9v7KgBjgkvne6br5zM9RHQgb++of6yYoPh/k5+Z5KULiU/gwCewpnIEHqw+0D5M5FroQkEz+o/eLJ27zEzvUcHr6nxbBcaUDaT3ndCkxdD0c10xdBygc3SJmgD6kepeuB8+xB98/4Qz6K8m7nOsDM3bwGMshOVD9sjRwBh/X11PZ4W54i+hYBXf2ayjWtEmE0/sS3Xc/j2Iz7XnN+f22LvvbkQ2lDvWtQt28hz891S9314eO+0o8Xf2Yvp+OYfF+gsP93ws41Vb0pHvvOqdHL06vXFgaJ2XpsN5mgwpUsegJ6PPGmiXOMAIWgEnfxy0iUc2lDtOPjDSQQ00p5ywgWWlILC5eyba+I+cSgL9wsb6FKE0JRSIArHdffq8zn38C8M+9IhHzONbM/VdRqC//MzAagZ2ygaFZtVDTxpHsGgGdcf+MAHCpiY0Q0WQwNqCSBgCF5ApoJUwAAWLPoqAJZmeQNahckPqPTlYJkkIMqv+Mxcdw2Uulc4zgFV6mQP5Pd///cLscfDW3Q37hYB9Dokl8W23Oj97Omfl4XpNR40OoaQrWtnmSWgZx1IQ+vb80u+bc/etCW/3OxAT+TGe//hQ8XPxdwImg2/L8PoSP7C956wZQrI1Enwp5G0X0C3NKhVu6kzrw1Q/RVoPV+37hNGQGscCweAshfTKDuvQb6UO8fJ8xdS/+feny695levBM+WmAF/6Y2/li7e/Rvp8uv+aRr40D0ZQN/TANCA0HsyhP5hGllzXzpy7EQamTiZG6RpANXw6xxjCEzHOZsGtGhLcyfRlCuvg8IFsAHN9wHQmAUPQttF2qM8O4XRFI3wkdxpDmc4mAlCxXmrAVT6byWARrx18um1PxAAoPLyboDP9Vu2Tsnz23akwdHcEWdgO3Umh3X++svLvSa+xB9zaBXDVGQuYoRDXry7Bw51TQGitJnN7c9Eho39HMHHqh9FGJ6cyOVvyNsC8vMBT1Im62gXTtZ2oX7EmRE+UT7klK/3CGABRucrqNJs1mcfQOY+dc++cOyXc1ls20Weha2NMVEJfNFCehd8eGuHqtRRzWmp5/Xdtj6YtVuxbJpjAqK9B3VE1o816k816shSnRw1kMU+f8LqzR8kwBQ8+QgQnrx4LkSe5Fd7qRxqXqvWVz58AMvT6OTZ1Lvh0ZSWvWaqLUsr707d3/3DdHJk9h/c3M4OdMr/rXLtALp61TPpz/8HMwAo6rWeZtA5DaPEWhYI+AFT10KNC1I4fsGgawibkSyheqbtNEMbsesQqKSD2tk1UBlriMClY3QOcIVNjSxMKmHh0oyqWCqk5YwQu+NFtzBuEUCvT2hBaTCf+cXPawPXWPhYZ2bIycz2HXv3pT25kWYHqgy37N5TGtD+gf7ylxyN62FfrrnOD/T3lQZdw6qxrB1HtZnSqTiO/bjOb7GfzO/TNJxOa06b52rHU4fyj1gWKselQa7+WmsCZiDszR3kyHvuSumuX82g+ZtFTEq69MZ/nk798b9OJz75Z2n0va9LZ97yL9PAR+5N4881NaANWZkb8KV/mAZW35eO9Q6ksxludWI6E+kJSCbaFmVR81jTfKVM57keV2gOENDRLCSAnsgdZVlGJsfVnAkPTqRXuTfjn0lKuvI9B/OHB/8FCjr4CQD1PK437XORkr9cPp75XNJ/oyK+MqM5l2HU6woHV/sF98XuNm/ZArKVXrNpS9qwdVsR7x0APdqbIePMRIGxWJaoPay5iGfBFhF0Rlgm98yl/MNPT04L8PQ3nyuXTJqeQHS052iZGW+YvbfvRIFmyw65HuA7V6mAXLWeICrSY1997TrQlSGvP124WOtdLL/kWbsnoEsddj6u27qfJlRYzoXmVN10b7RBromT3bk/LwnLNXFEPAGyU+csHZW37rPlv844P1bSGeU55T/HgRm0FdLjujT6OJdOdaimQ5jncpvan7lgV9Hy6b9iREhYPnytCRqL8DsXpiB1P39Y5no3MDKWhp77ZBl+pwEtvxtedU8G0Fd3BFAAHRpKjiICA9GAEpOOmi5sPsPJH7NFDMY/FqJoa3ft93WaGxNxy3+4uI8Wlka23TG/pFnt5NrjnI+7GkCfTX/h/77Ak5ButQOe7BwW3cK6RQC9PlEeuzI0Pv7Vr6T9+/ami5cvTHcmIHR8JA3lL/+t+WMJgO49eCBtzPdt3rW7nAOi9tmG7jlwMJ3IjfnYaP0XvD+aaCh1FLQmGtPQIFQtwfSvNR37GHTsnqoBBZNV26HDqPtsuirAadDLEHxrKalpMM2QZf/ChXTixXWpL0No30ffmvo+9sep96NvS/0feWs6cv/70sCH7k1j+ZrtgQc/niaee1dnAM1yecUb05ll96be9Y+k/txYnz5b7d5KXDl/OiLpNJFKQywP8kWkyxB2Wcw/b6WxaJqzOI6ORMelE5kG0Osfgg8xE7r++52MlP3+/DxP5Dwoo+gUO93bLpdz3fDBcaK3Nsrt1yPtzc623c9CibDVhSi/Tn4WSsQFRCgPxAcYIq80302/FRKsCHEsbcttPeDcsmdP2p3fHe+J9w2M7qExOzN+BZR57wrEXIcmVBkAWGA3caouyTMXEZeF0o/0HCmLxY83htBthTc1Ueh0/vhriPNXgWduM67YziDulV5lSeIZ2qe1BCDW94146jD9tD0n/9oHz8T7FSBLAGd5p3J4tu7zrGgHY6SCONYW+YBVZ93nuVYBw3U5ppK2fFzMAPL7Hmmt6T1VQMWEFeG5FtAafoTrw7q2T7UO1TQHJFdxPxg2g12bQgva3X2kzCmRvmgPKnzXD9mJyfoB5l5xKbvevv40uuJ9uS17w1T7RQN6+DudNaCAkRINiLLPjIk8FG7ESC9lHEUcxZpJP/pXfkwukj6KNpOHhMV/VQqcLn4dA0dmiCCSMk5cRoj5Mw+HH3N4hAFmrWsOUIUtLv6NNDOZMLTuHAUeRaH0sjOVdiDNflUc0mJiknuvx10FoM89k/6jOx1AF93NcYsAev2ycceutDvD5+ZNG3NDdiF3OrmTmDBUVAFK41c6VMPvuRPdnxsT91ly6VD+8jySy5k929H89duTG4Du3HloaGg0DY8TQ2qOyZ49GWaz+NLftm1rbti2la3GDcCFHDiwPzdA7KjYUB1r7dMMOD6aj0+k3bnRAaAa8KYmkhguHLlwMR394TfS6Tf/i3T6bb+T5V8X7efpt/6rqg19U2sIng1o0YC+8QrwvNjaXs5genrVO9PZDKGjaz6Venr7ymzT6ETq8jtnMzhWMwKdlc4rOr/S6eWOyTnXpNd+1Xw0gKAFNgsFoGGzV6VOGhGvX6zS5swnfH7lZ3/+YLHkVKfr0q7O6HTZ4p7OeS5LVLX5vVERl3yIq70MF1Jqns1CHi9LfYEa9tDKE2iQ8EvrCT7ZeG7L9f3wiWPpxGBv2pPr/85cR0Hn3iz7MmCYIT5+uoJeUyqAXp2OuQiYnE9Zl+d1Lte1g/mjqaH1BJXDJ4cLIKqrhtcDQjtKa7QEwFqCiMhfOZ6c/phtv6doJnOZKsOi5cxlBzBpPZkClBGRln9p8A5Z35R/z74A2ASpQ9WeU71W7dYJOBNuaET5C5tb76l2SfvmmGZSuO4BoMIqz1068/00llb9cCwcfomVAgCodyvSIC6wWrSx2b+8gk4foeDSffxI29kclnu8n/UDdqBcc86Hu/YOkNMICyPaD/At78JwrOxOmnh9ojudXPq28tGs/bq4/O50GYA+OTOAUowZLQaFRm7BIsADdaAwFGcxGcmoLlA0KYkG0jX9LZDkV/vFlAEMAlcmisweTSAyCg02wST/zCCBpP7bveLTF3Dg1KiSLdCkWQWZ7uMv/tYkTOeAsBFvtqP6IMfg+XpcO4CuWvn0IoAuus5uEUCvX9Zv3ZYOHD2WHn/8K/lL9UA6e+FMGh3PADpWh74t0TOUG5NN+WVmC8rukzaUhseQu3NlezBv8/623ECxiQKwOokYKtNAVm0oDUDdOl8a5tZ+2EmBydrwMoavW8fstI5aziQfk527dpVlmDTY7o/wxFM6j9xYW2Zq7M9elS69oS5MXxanvztLYx3QagM6O4CeWvWOdOa5d5bF6kdXfzz15oZwfLJ2WFX8HGJ/6diig9IxTHcOMRSY4VSnmI91MtFZkoC4hQLQpghLfMrYBBVDxJ38zSZsGg94trmc2ye41LSfKs9Pp+iccmn6WSgRl7KsANrZz41KPAv1iZmJSXiWNjqR4d2SXCAlhttph8HG1vyRdvDYkTR5Ntf71vC6UQLv2Nb8vvQM9ZVrAXukqUV0/nq1oPMR4YuHCQDtZ/exDC1nJ8vHp19f+k2muuJPRZ7leE7XVdrOLABzeCyDJrGKxuj0R2B5x3MbMJrFSEoAaWwL0OX6oo4EjBEg5tz+ffvSwPBAGj+Tw8vpcS1GD6r2L8xYaloD2up74/nVvMqna4a4tQl9+fmBGrDjXfWcCb+WyBKG4whLPSsQ2QJQYXmfy7uc06lNYgpU4srX4l5l4L7IV0BwAGSclz7+5Yu2DlQLO9LFz2B+Xw0zHztWh+WVg3rJX4B4AdJTlqB7MZ1d8obcZlX41H6llffMqAEFnDSVzA1DI6k/BW/aoYBPxzSZwJGtKv+0lODY/Buz2qVf/0v7yWaWJhMIGpoHnfzQapp4REvpXuAoXtfApTjcQ7vK1la/Lu/SCXblU/yugUvxSJsw9PuAWhr1/7adhu3n4gJA1UVu1Yqn01/8pUUAXXQd3CKA3phs27s/rV23Nu3YXv9GdZJ9V27cNIqWVQKjJh7Rgpr9vjV3qsrShCRDi7b+hOT3nIbmzfAMqIxOggRs2go7hrF1DBoW5zSu/GjkNdjRQdF0abhD4+Wchl9nYr8ZR+yfyueB4vD73pAuZgCdmg1/xSz4xjqgbQAaUjWgAPQdZTirzI5f/4U0NJY7kgwppRPRabY0oMquQGdLdDABY7ZxHuA4F6LD0WmxgZNXx83rNyLiVTZMI673H+RlEfWRofJL1pkA1LOzXci0twu48HzVr07Xb1Sk/Vx+Zv25k9tMo5nr/a5cz8juAwcLVFpy7ERud/yUgZZzU/4YOj7QOwWeZIx2MMPW4PhQOTakHNdCDJnHUDfIA4AXbyKAFk0p4BF3Tuuho4fKrOtz+RrQLBo5dTo/Q3XRu1lsK3O6ptLdypeJitPveX3XfWjRgILOMe9yBtAKpFUD6OMFwJuF7t2vkFcBz7tjGJocyGV9OLcjfYN9RcsYoyi2QMcQvXZf2r1v9f2qwEZTKj/CBGx+zwla9uZ7tU3Oef8859qm1OF06VA2jl0v0JiPm9ds4x7aMQAKVoSlDSh+8n3hr7ZxFURdizBClJdzMSveh2yzXYj3SNkCKn4A3Wh+h93vOdV480f4qXPpxK5V6cKSu9oA9O7U/Z3ONqA3y9GAgsY71XmmlmHy3FiSrlz+8/QX/9wigC66Dm4RQG9M1m/Zlg7lr+uf/vSpZIarhlXDp+MAhIazaX/47cogujt3DsCTVuhYz4myRM/GHTvKbN8d+Yv5SG5M3RuwGeIYZIZEx1Wv1U4pAC06NscVNur9/Jd05Xt0QmBNB9SMx3XbyVMZQHt70sh7X180nWUGPABtwac1QlNzIfpZAfTP0tkA0JX5/JJXp8HN384dMru/2iHRgJb/aJfOu6X5yJ3EBcO2uZ4SAzqnL15MZy5dTH7Sa+JAs7PhP8wKovNZCFGGVSs9Wf7oRNPUyd+1hMbPEH5vfudo/uK8tN4qACXl+eY8LXQ8wqP504Gq70dyZ68OyreliAzB65xe2LI57Tqwv2g22Xr2Dg8U7eYUpLWk2FJmaZ4DmrSNJuIUbWeGjjrUnd+LDHd+U9kpbTcqFT7PlLhpFg297z2wr6QDBNF80kx6x4CRd04dDsiZAk+AOVZndBe/BbCYmeTnL6/ZX8ln9jsy2RqOz0BqhQ1b77l3lDZ+Sy5HWjAmOfuL6c2Bol2j1WKa4506fszSO/Wj1PsBag1JmzxUTXv2Fk0XiHO/D0GgKkzh2weKYLUJgfJF5FFdiiFz1+NcBcgY6q/Ppd5b7UpDA1rLq9XuuK91XIfcs/9cNtoEYYBj4QhDPH5ZatRImxhpaj43Epph5aBvoz0EpP5iJgzXRibOpr4t30+XrP1pLePcdhnFKTagMwzBtzvD3PGr7rk6dplkLvdRNHDWVG9OHqL9nG+8sZZou6OBVUZNJ1/KbK4uNKCeMQBdvuxnixrQRdfZLQLojcuOrgPp208+kctvZSlTjZ6GVONZ4S8DX24w9uWv2roc057UnaGVHWj9M9L+stbhrn37CoBqxKsdadV2ajhJwKeGmmjc49g2Oj7inEZbQy4tcY9rOlINv85KA9xs/EvDn+VUbuBpU0bf94byx6P4J3zRgrYA9PIbfyMNfPKP0uTqdxTQbIJnsaEq+xlAV749nV0VAPrmvM3XlrwmDW79Xu5kTQCo64DSrtCa6CxLh5k7k/5DXaln0/rUu31TlhdTz9aNLXkhjWfgv9DSJoIf5b2QABphBhiC48FcztcLoESjbNUDv2gFZs6JR/ji8ewXIu2dJOzzxOO5L2Q8whK2ukPDeTzXHcPszvso87OGrgydJ/pPFNA6cLgr9Y/0Z8AClGPF/tESZk3YbBeQOXG6NYu5pekMu0+TbYYzsI2dXHjNbkzKkc7RnHb/J9+3f2/qZxZwpk5q8f4031H7ysL90jY0NtT6bWv2l99t7+qZFniC9imI7pDvKclwKj7pALJMaUAmW3HxqEPKmtYSlKlr4LfElZ9NwOHU+5XPs5tkh6k90O77iJZ2H4Og1LqlwnRvgcEch3YFPJdzOTxb5eO6d6/6rR+RVSoUqn/eIe2PMMMciP9IE7AscJn9EeGePFU1vPJl7dCAZW2GvFvizL3NuNpFPSTC1s4AKhAHwPfu3Zf2HzqWep77bLr0i98rbZOP5MtZ0rJXp+5v/24G0J7Stjed+9lMSgu7z+hDwZ2PAEPm7D2BoyF3Q9yGyA37s9V0nxWB2HoKK1YA8kFgiNx1oKydFha7UBpcw/5sTuVB/Pyz5eT05/Ejn/AvXnEamvfBIjy2qtJqSF9axe9etqrMBqSDzapzFrdnXsCJS3igVxqVX/uM+QBQdYczBP+X5gugCiwCbv7IXibCtf/gHimzK5jNtS9N0HQelAzPxTXTcS13ra8D9hE36oTRaXmE63XCUlaMlS2vwM33K2cubhFAb1wsyUSzuWnTxtLYefE0xjomjflY7nj6BwfLUPuLO+pwOztQ8Ak8AagJSbtzZ6IhMBwmHENKGuvaiNblbGgMdWw0Dhpd7wybrqo5rMNSwDSAxpY/aYlGXvo0ULWDqUsjRXqrljSHl+PV4IcGFICSAFDaUEPwA596azrZAUBDigZ05Z9lAH173q+aBQs82/fbzsFtP0rjZy4WzUsAqE6tdJT5HTj+42+nU6/+1XTq7t9Op0Pe9Ftp8q5fS71rlxetaHQw8q1DlmfHtdyuT2pnVcsQXJQyymkayp3djYRd7s1iWSYQGhpzcfnosCzQjaZ9JgGEwECe5KeTn+sR6RWe+rNjX1epy5EHEAQ+Dx7OoDCRAfF0/hDKEAk+9x3cV4CSRpB5w9hkvnYmfwRlAam0gM2hdx8k7XGHFFA5net3fkadrt+IeO9KelqACD79yhLs0EyWD7vyAUejmWE0f+QxtwCi5QPUx2RZJq1qBCczUMXkoPLe5jRLfymLgM0sM01givOhDTx8+GANq5X3Mgyf4UW4cb6CX/1AIM5pW1z3jIBq1An+5CUmCEU5kHiutZ2ZnrRU3td8LJ4KkTW+CqNV82ryI+nt7Un9A32py4d3boO8984DF3ESoONdDi0tYTLkPAilkVW+0Q6Ko2pKp9PkI6V9Ypr0A2H+aJGBFJDbt78rHd2bP2x3PFM0oQObnkiDGx5OI89/Ie38/js7/gkJXAJPUGf5SpAGIk3mYdsJ0MLGk5ZT/wre+DGpyDX3Aj2z6eXRdT/54cdkIbPRzWLXL5s0ZMKTOGMikdn2ygQ0csKSFjakoBRo+ksTyMQPwpNuYcWsd2EJB9S6H+AKWxoBqfhMnsJ7MQNf+LFMZvBJuABQdYdbveoX6T+ZCUAFXr98LPVS4dFXmoQrUNf8EQm5M6xVaCoCWxKzsxA2B1YdK1AdGLLmAA6Yco+MM6hV0M5JeMRpuQV/YlJoQFZ6FJj70b+CF4f0eJA6akM9RZWetyoS50ELi3MOXInTUjWgVRjCDucLQiHbSpNr/EhX5EE4wgWZITr+CEf6lEt8UYhHHtzjmP/w6xhUepjOB1Tauo/YV2lV4JhVx5nxJv9cM5834hYBdGFk54GD6Yn8oq9evao0jPGP5NAsmpW5J78/m/PXLgjdb4Zvfq778stsvUNao025zPd1HUwDI+NpYHg0DY7m92hsMg2OTJT9Inl/YDhf56f4o105mUYm8pd93g6OTubz/E5v+4cnUt8Q/zm88dO5U7+QDnSfKO+zjkInScOgQab5sD+W67cZ88PvuStdvuufpItv+s0rAHRKA1oA9J3TANpaP+8KADUEnyU0oFNr7K18Uzr/7GvTUNfadOBIb35HDPNVGAZKAPTET7+TLor/7t+akkt3/2Y6/7p/lvrX3xwAdS8Q9OxI6cCBf36OA/n91amKYy6iQ57qlHMYzsmjMHfnNpRtH8DRiQJDeZ9P+LNL1SYFCBDtljw1z92IgBY2n6Bra+68TLKrnXwVfg4eOpBhsg6pB0QZxvbXoL0H9qYjJ46knoGecmzNTGtqglNy4MiBokEUT2g9Z5JOwHGjIl7xB3yCaIvLl7+e5edl0qE1JsvSSK1yH88gPZzhmdazfCDmsgmNYTybWBcz6pZrwHQ4x0PDKc4ygSj7rdrRafgcc+1kBWDh0nYWAMt+vTdGAXw81mdTzXJKnDku6dEehd94hraRDs9NuEeOHK5hZGkvl7jPh3G9t5rMaPMAJQg2xF5ZodqgKrdD3YeKjerefXvSi5tezFxRtX5MgrpzfO4BoCATpGqTpjTG0pzjEW+p162PNdfqe9oC0FZ6fcySyEOz/tT6WfNRyyaX5anMI2On0kBuR3tHJlPP0FhuO8fTxk2bC9O0OxyDP/SbGAK7gDr9NubwkQ/itLN4gH/9OsgEnCAQaGIr4hg/2QfFyk44zhHg5xomcBwgiU+EyTkPJkGk8+IEnVhBGvjX39O6YjdppeGMczhLmrAfwMQe7pc3XCT8WKpJGoGtcJuuHUDXPvds+isz2YAKUCJApoRIKEBS4M4HkMgs0JJo5xC3fQXESZxClQmJl0i0LFxg58F4SMIEaxa4V0j+xCRcgIbUZSyoXNgBtf6cJA4Pk9oaMHrwCgetS7t7xccvgFQBfD0ITzjSLH6gC6AVHP/CNTPMw7HsAdDzIGzd44tCvPJAfS1/8iBcIOkFknZpUEFUHA9M5VMG0imfzsmXchKWyug65z7lIV7XlLfwmwCq/ByrGMK2eH9A8vW6RQBdGNno95q5/n3/e98tDbAXH8hpkH3dO/bC7sqdNLu37fmZOqfuFCA93J26j51IR577Uhpb+b40vPLDaWj1p9PQmvvy9jNXSvPcGnJ/Glj/UJaHW9ss69q2WfrXPZj6XvhakSPrv5m25cZ/T05DXd5pT/5I2zktOX3qwKHPfzj1f/gtafwdf5Ah9J9PzYAvAPoGQ/AVQK0DWobcW3DZHII/1dKAtgNo+dXdijemc8vvTfu3rMyde+5YWloMHdrJixVAwSaNa8jFnIZzb/j1DKArFhxA3aezCvgsHVc+V8LPHfaN2ICG1DDPF+3Nwdye0EzKL6DREYafG5HQaJX9DCGh7fJxpJzq+auBEpTEcO1sEmArTOm2zJjf0yqbiy2zCFtaXYuw13Uprxxidg6kAVCgaVJP9/HudLz/eAG9EwMnMrCYwVvLv1mGt0osTC/d4Fl6bbsOZQDNEKevpLU9mWGSDSg4pIUFj8Xmk1mB/lR9zuUUWsOqmQRGVRNXJdd3w/k5nDoxpj475Wv5o1JeOe4yydG7kcNxvQ4nHynhOQfeDh86VMJQlyoYxsSeam5TBBC3/EQcFUjr2pidALS8B626L/+D1rY1JJ79mfQEfCts1qFx13r7e4vtatH6npko6Y/lk3y0gGfxE/GKA7hEnXXONeUn3/LgWB2ukqE3p1X+pUv7USan5bIKaLfwf7HPzecjL/ILQMUXcWAe5VTSlj8CxMfEh+mIeGZy+CG0gBRIMXrJNUd8+SMcJRN/oYiKczGqHP6aLs5RPnGOhU8DGn+HjHPN+/mP405xSLt0c9iP44dfrnl/hB/7cb7pOgLofzgLgAIPgBVUy4EgnSPCBVSAEdTxS+MI1sAYQItEIGeQRVwDfyCLo7EETkAL4FDhgjb3e0llEtgBL+AHHqUFkAFR1zigKp3CAp/8SZs0Ck+48hQQ7T55ibD8p55/0KuAgZwHAKbdD1CFD/rkQz6Je4jykD5b8QtDOQE394E52lbhCFtelYN8yjsABbT8g2DQygEA8CsN0isufgAyqOfkxRcXP8KQTxMjbsQtAujCiPKhBf3RUz9OWzZvKvDiq99Xa3d+F/yO0TqHZvzyb3mZ/tx50B6ZGd99/EQaHZ9Mo6s+lNKyV2Uwe31Ky183N1l2V95maW6bcsW112b5g3TymbvT0SOHcqeo4a2dkjQ3O6jh3NAcf+z+Muw98MF70tAH3pTOv6n+ESllGE2v/Sdp6GP3plNr/qykl7bTZKQiy+vW+TMr/zSdW/UnBTZBKBtQYkISkS7rhA51b8udlPU2dQK5Q8wNdM/PvlsA9CL4ZAbQANCB51cVI3cdiMZO52Rilc5kvsAS/t2rHLRJQCzO207mDtovOm8UQEOYQnRnYBgaGSodI5DT+ekYO/m/EZF+eZuOo3Me+Imh3dkk7rce5Y7cd6x+/oUCP855HuHHMwEoJgfR5BU7yhYYBJACuyJnqgCVwdEMVseOlDBmSuvNFJpUwCKNBZTHhwoQA+U9XXtKXuJ9KVo29TWDaLUTrfkbGqtLo4E5fkBMgDvYUzbi8uzV+YC98EsCHGn73Gc5I9uAs2PH6zqXwqEp1I8AM88RJBbwBV95X70SvjRXLWgrnlYctk0ANYPevnviOTAt0N8xmQGZFn+P2exGMKQBuE3VgfyuqE/CL78OzYAOQMUrLn+Hoq11vQJmS4s8Xs0EhKEMCLiUZuAqrc4Jx+oe7ol6XTXW0x86IbTw0qDsa1nncmzlzb2eZ5RBeQ45La7tZ3LRQQPKATVpfSldAOXt4q4C0NXPpr/652cAUPSs0gIwnaXhd/AG1EAU4KF1A0u0jsAH7AFW8BTnOec8qADGMJ7lnAeX/IOeADx+YygauAnblmZPmkCjNPInXbSWwuEHBCJ/8QJRYYNgcBrD2UBOPPy5LnyaReAGnOUd5DkPUl0Dy8IDz77mgJn43M8+AxAKE7iBV1AcGlFqb1tlw5/KqVyVpbJwTXji4AeQcuAeoIpHvqMcnJMWLsIVhzyS+Hq6XrcIoAsoO3amDfnj4Qff/15pOGkDrMWp0zh64nha5z/WLb+0oAD0bG44aY/8+nFkbCINr/pYgbY6fA3QpjWGRWvYOl+2zXMNP1Pnm/sNP4a+J5a+LR3NHczJU9XeKwBUx0R0WsNnzqZj3/9auviaf5QuvvE30ui7Xpt6P/bHqe/jf1y2gx+4J3U/9OGc5vemU0v/qCziTCaXZbGftyfz+bHl70onl/9pOvPsG9OZJXe35J50Zuk96TTJ+xeWvj5N/OLuNHDghdyBnEmnL19KI7l+dv8sl+Vd/3RK81q2d/9WAdAja1ekoYuX00hO59iFi2kg52Vvfm/Kwue54/AM5iLRAYFugGbIVCfV7mcyd04LCaDCUdZduRPXKYOV2ol29n8jIv2eqfa90/WQuQBolK16zY557Qsbi+kGIAAjtJ7gOvyy8wMO9nXsOniQBUpPn83gkcGNWK7IltbpWIZPzyFA5lZL1WhW+KShtej88fwuH+89XiZLOT9siaiWRtlSPmDItTLT3TJLuRz0M/oA7xYRtnIAV8qC9lt5T4FpLgPX7Mc5UkBQueXnU8uxgr6yVWdBWLX97CrQ6R7hi9NzKeG1zjnWH0uXfXVduKEBlUZbmlWTkkqa8nVgoS8z85x/gOE5S4c0EeeL5jXHFekQXgFMceWtfPHjWmhBlV05V+qHNqlCtDBL2vN+TWeF91qPan4KgLY+cNSh5kdOuwDTcR8EOa54x4XjGbLr1RaCUPEVzXt+R7XjnQCUAogyCh+BcryBVUKLqB8P5sAz3j1MISzsou99ObqrNaDPpL82kwZ0NkdF3Mk11a5NO85Fd+e5RQBdOFFG2/d3pZ/+/OflH/GXLl0sDeSZ3Oia+bxm0+apcrQ1ocW1zT64RnPHNTaehloAGrDYLgGSnQC0CZztx1cA6Io3pvHl78gdTHdubKsGNDrIov1saUiG80fh8R98LZ1/7T/J8Pfb6eKbfqP8Cclw/NB7X5+G3vO6dOArD6Sug/vS0cP709FDeZvlyMG9U3Isn9+/Z1vatXVDOnpgRzqyf3vq3r+tyOF9W4sc6dqRdm9Zn45uX566dz6XujZvSke+8WA69rXPp8GPvCWdz/B7DnjSfLa2IHTwg/eko/e/L/Xc9+7U88D70vHPvDsd3LAmTbRgR+cym9SOnI0cMMsdU+mspzuldr8AdCGG4JtiJnx37uhNwmFXKN6bAaAknutsZaPjnQ1A414duGWW1r64qQBJ8y9HPrrAUByDUuBA3D8lraH18o6UDr+ulwpW1M2I61aKNNHSFfg8M15tUo8eLMB55nwFQf5oJIu//EGi/gRgqUfE8mvT71MGo9Z7xY/8GhJ2DwhnH057OJ63rsu3c7SD1Y5yXzmO8vB81NPe3p4CR0BPmLSRtNDqj3QqU8+bgKoKeTSNOd1jwxn+pJHJXZyvIEozKB32recIoHbs2F400uIBnc1n45znLAxh2R8FgRnGpdOxsIiPQ37CH6FVlc+qAa2irGwjDhJxiE8ZlPtzWmmqK1yOFGmHznYxua3AcE6D9MUzijgjreIEUWXSWQcApRyiFIoRUiOeRidjtFa/SvSplGaUbswH+TNayl+7/eTLwV2tAX0m/fWZNKCL7pXtFgF0YYWGc9OOnelb3/xGbmRzo+aLOm/Zgw4MD6bDuYNYv2Vr8atj0OD5A9K2fftT/9BIGn7u47nlel2Bx0srQOQ0ODZBsiOANrbN681rxL+Ox1a8Nx3LDUU1VamdI40T0XHSBAyfBqBfzwD6jwuAltnv/oiUQfSiYfjX/KM0+Ol3pN5xGixDlrkzOJk7PdLad35sYjLtP3wkdzBncoergz9bZHwyw+/J3DmdO5/2HziUTKryR5LBXE49S36SJt/2O+nyq/7fOc4ad5F7W9ssZuen1/3TKiYq/f7/mHp+8YM0XkY/ZoaXuKbs5RUw6BB1bHEtOqDmPZPZjz9bLSSAAgWLjh84fLj8OUun2snfjYi0C1c+aZlmK5v2fHeS0xlgrN4APoEm+IxrwpYnmjM2gMP5WeqQdEah+bKNfPJftVoVSJwTJqhtrpV6KwR80sAGxEycnUj7D+0vtpynzp0qQ+tlndFzFX681+qPeiT99mPIXV1Slq6VelbeLR8AdaJO0bQBoHwN4Ozt2psOHj6YDhz0Z5vDBcDLqhC5bMCZ/Qq/fqnYUzSdJgmKTxsjTNo2ICtu2uloe6QDgEpH2KiycaSRA8L8F0jN6QGz/DtX4zub469/U2u+H01xnsZUGQQMF9DL5UgrqUzjfCmPvM9vSVPeF8bQ0EDRuArHudCSs+Us9rdFcrpbUs/VFRI6DbdfS5i9+OCTb2VXtNWtJbxopUuZ5bLxnHft3ZnL8moApc00gmmUlObTSKr5HUZkKenCjNFzsa+fNYJsPgpoNSp6oyOYt6PrBKB/Y64AquAI7Sc7KF94ccy12xvEcfN87LuH+IKi7heOIfIw2OU62S+EQSznfkDkoYaL67463M9+VLhcXBOXLw7X2+NoP9YJ+5qJ8+1bqnTxe2GFa99wvfAdc+FXWrlmHM1K1u6fa+Y3XKdzN8MtAujCinLatHtP2te1P61ft7Z0ILQMGjoazy0ZNjdsrWWpg9AgA9AXd+1OvQNDaaQFoE14bEo7ZIZ0uhaTgkBsnHNcAfQ96WiGYRrQMmSW00EbYF+DXKC5aECvBNBzti0gvPT6f5b673tP6hurdlXRmOvIbCvIZsjO17pyA810RPjOaeDdUzvpU/md2pd6B3vT7oNdaSh3+CO5E+jJ6et9+BPp7Ot/LcPmr7WWgpqejFTsQfO5kAuv+dV0/MdPpLH87swEWRV4ah61b0BAJ9Pun5/msesFQPM9Cwmg5NKl8xlAM4APDuZOurOfGxFp93zNuI8h1pmkPd9NiXD8wei55zem3tzJNOGzKTofz9mkMDDpGIAALlvxxLMHI/wWgMnHNHniaX8mN1MCPkEmG1TSP9yXtu3wO8Tj5a9mg8MDZdZ7BeVzBSorSNb1eJVvgbicdqBqWNh+5BNw1fdi+oNPOACzJ9f9yXO5fo0PlfeAdi7qgiFqYAnqlY0OPsAtylF4zMksCwUqw95Sedf3uk5yAoVxfpSm1vuZ01bSnCXKPIASZMm/8wHdzWdX6tOFae1kSVPebwe+OrM/w2Teulf8NZ56H9hlKwy0nS91JF+7HriciwDO+gzqBKay0oA1aU0qy/kuHwd565//OzKAKqd2p482tE6LSRzrT2Pyjsk6zuMdW5ziuuF32s8bnb9xu7p2AF23+tn0y39hBgAN+092nOwZgJiZ2dTEJs4gd3aYzoXdIuHYeKJ5s7OdA2VUy8JxLSbQPProo8WekeOf8MuGAvD4gggbTvcLj72k6yb6SIeJPOxApUHaPERpAoHCY4cBQqXDg/Xwv/CFL5SwpQesgj/2muw4QaRr4vE1Yu0u/qRBnGw6hcXWk63lI488UvICHB966KGSJur0KBf+pS9m58sHJzzp9SXki0d+helLSXqFqXw9B2UgTZ6BPMUErpvpFgF04cW6oF3dR9IDD3y21M8KZ2zJjqe17EC3VX+GwDS+2/fuS5sygPb0DWQANQQ/NwC96lzjuGpQ63bqXMtfAOiOHTuT/8HHjFXDd729PQUcNcw0oCe+99WrALQMg+dtBdB3p54MZWaIu0dDrQOUZ424sGz91vNAWS6mntfJ6NR0PDoxoOJf4Dvydvy0jip3ErkD78sfh4eX/jyNvP1V6VJOx0Ua2FkA9MT3v5pG8wdfO7w41qmJO4bba4dbrzX9kujgQ/iZyPmqQ/ALa5do2Nki5QcOmvSx8NAl7Z6L59PpelPAQafzwnCtO7dR4PNQbt8BSFxr90+UkzJvQrXOvumn1oeW9i2HZ9kd9p86r6a/my1l0hHoHOlPB7oPlMXmd+/fk/YeOpD6B/tST++J/I4cS8eOHsnt/eEWWPeXj8jQQqpP8lBsNYFVBlplFsDtWmxPtjSh8m6Y+/CxwwV6i8bv9HgFoVwmhsvFR+NJM2pNVemNuLxrZ8+fKYDqPXYOvNIOFnvHvFXGZvODv9Dulh8A5HeAaQBzimJ/m8MEhPwTi9PTSpa4Srrzs8pQVgH8yvKTR3ErR9fbgS9EGth5ljzkMEF6hVAQPdYyI2j9H36WcG5Uqq1tS9Oa0yHvdcWD0arxzvn0HE+fO5W27zFaNTMsNpVJMzmKNADKNf03lXGd3Gxh4xnhhrLKftO518dOOMrEW+HmBaBsE4COJYCAGCACdzpO4ATsYjKMiUmAjdpZZvkFWI4BFCBzL4ABcREeOwnaBg4Igj+z1V0zyUm40gDqQBoQki7LKQnbMeNn4VnjSmUQPnADfiYYBfzJB6Dm+CcBmb5WAJc88SsuICxM6ZduSzqJS5zOKQP3ykOs5enrhVZXXgH6l7/85QKM8gbmpIG2lLOvooBOSzEBVn7cbwtCxSV854CrvIBhz+Bmu0UAXXgJLeiuPRYp3lgaOY2rvx+teXFzWrdlW9qf63sFoom0Pb9Dm3btmbMGNOCyea5sG8ekLoN0pbheAHT5e8p7cv7C+dKxxmxWSzCVWam5UR44eSqd+PoX0oWWDSgBn1MA+rp/mno/94HUO5Y7Up0c+MwC7uRZ/nSyxLm9udOeGu5udVzgRQdUJmz196T+0cHSCUdHoTMeyuEcNuT4pY9eqQ1tB9AMqD3feqhMngpIDDjSoYqb2G9e6yT+U988Niw3lvMBQBcajkCn4ffNuY3ty23MQofvOdR8X3tyls64/Vw8Ixr8tZs2p4O5rtAYauM8W+HzE9J+b+zz1x6+4/qRUmdlAx6QFc/vVsrJsyeLvef+w/vLklBHe4+lrvxOsP8Mrag/EYESqy0AQvn3cQlm1Gv5IYCuToqpUmArCy2kBectmF+0jxlKLNNm7VM2p6HxA8M9/b1lbVVlSEsO5D2HGE73PGk6ASgtqXBcL/Hk+Ke0nbm+j2d/wrZEkfSMjtePsLHJ/D7S/OZrYDWeJaDVT0d+SJSTuJvnQwqA5nulId7fdilx5DAinRGmvLEtFTbgFg44vSka0JznyIN0mABolKYCek1j5El5WLN0JgDVhoaSSv9P8RWgZ2Q1oBPn6FsN1ceQPa6ipDOHBiO4j/YUl7A5NXJKKWU/QBInSQsWEQ6WwUjCcx9+0H/jDnyCqYTtGlYRlziAbzCZsJ3HR+KkrbXvPn74DZ6Zi+sEoH/rP54BQGWCRlBBgDIRgyFQBkzAF20mGAJGAIodg8SpoK7RVIInmQ14AqbCUehgUjwckFVY/BHXFZR7xOmhgD73uB+gAUEFb19cCl1Bi0+h8g+egCOAFD7nnIohDvsK1kN2v3wIj+YTzDonDcIXl/toLSMMcYUWF4BKu7wHYIvDfc5Le1RYcbimPIQvr4TWNMqFNtR9KpL0yy/tq0pzs90igN4cMeP9WF9f+vGPfpjr6KbSmPXlD6W9Bw+VPyL5E5IOhLbCn5AAaE//YLUBXX7XVeB4hTSgcwo4bVv7AZ62MWM+ZBpA310BNDc4Og4Nsk5Ap6oj02EOZgDtAaB3AdCwvQwA/RfpMgB9+BOpf6IOoQZsgp0yNJc7xjgvrweFnRumZsdTO9cL5a8oJ/pOlE6+2VmExmYsd/q9OZ5DS3+WRv7sVenyXf84XcrpaAKoBet7H/p4mQ1Pqxidofg1pAA5OtiIfyaR/+Zx7RBPp+P5fZnIz2wuYcxVAKgPFMt27cttyvHcWaUFsn8s6c558Uxsr5Xu5rMhxX8us+Hcbr6wbUcxpVC2F7NEuDqnafiq4N4pHmWq/Ov1GheNJ/to9xvKBR+e2UKW71wFgFj8PoCTJqwMy+YPIs+eGKYHRvu7rObSVyDO+yNftvJUtY+13tpO1eEcTtGwtY75G86w7ePLslMAGBzS/jMF8DHWM9CfP36m63JpM7KIx7tFA8p2Uf/MJED6aPIibgDq3WbzaRId0CrvRIYOaS//nG+lBzR7rj4GmMR4NsqFf8+mWVby2y7OX0sDCoSlo2husz/1wPsPPh13W5kj14VSv2YJ53qlQHguY+mVXxOYCqTncmt++Ea5KeeuXBYxs73pwCU20I7GKCYI1YfjJkyFK7AShZ0w9LVGeEPhZ4tFQhGmz6fMArLCxQj4BkdwcZ9zwBT/6MPdJw4gSSGHSZrmkxgDe+EMfqUDL4FR+3gDn7gP50iTfddwCYUhNpyLawfQ9WuWpF/5i7PYgEooOKOypc4FIsAMGTuWAddkmMYRpETG4lqoitFy0LpGXwfHb1P97B6u6dfWA3ItviDca78ZD9cs2DgOcm+SumPpF7b9cPwLSxgemH3pi5luEZet++2TWIBVXPy733lOXj3MuNe1cOLgXJeWSDuRrvgSAa3E9cjjzXaLAHpzpExG2r0n7clfz0uetV5s7pgyCGkcACgt6PHenvIfY8dbdu9taUA/lgH0dVdAY7u0Q+VM55rS1IZeXv76AqC0TRO5vlUtDluwk6XxsDC94bztXQfTscc/V8CuakD/RUMD2gLQh6YBNCQ65ZLnvF8B9GTqz3k/kAEGdIMRHQ4/Oi7D/4cOH8ydQu6AJ3MnkEWnqTPVUdvqkE5eupwO0T597oPp7Ot/PflP/RSAvvHXy1JRzAkuXrpYOlKAJH5aI53OXMGmXQNKLmVQHM/5Gy7D8AsHSE0AVSbqQ0+Gm5nsK+cj8qtD9xwCEmaTeB4kyoptqvd/T9f+ogmO8wFFNIDKeTy3vewK6/O/0oZTuPzGMaApgJHLMibumHSk/imL5r23RPLHF+1k1+GuMvxO8x4wAkxK2WU/trTV3pH6o4l6rdR39TODTABdyBSAFg3bNHwKt2+4/q2maEgBTyucoqXM/mhbha/swJ1y9I6VZ5phjpR359DBolkMyI24AZZz7C9p+irg5veK6QAtaN4HW/VdrMsaeQbaBhDoOYi3Y5l1kGsCaM63OAj/4mD3KU7vv3oEXGjYlcnN0IDKv61nUaWC6RV+cnl5ppcuXsgwvjeX+dUaUAonz46iCoiCQqBGQYWTjAi7Hv24vt7PYyig4mc6FFOUaSDPDHrg5zwnTAoxwOoDA1fon4EpYMQTYBQ/gEeKN9doTYM5ONcBLJgFl+JyHyft4pMm+/IgTv7EQbH47W9/u/gX31zcvAG03UlwAGPTKUgUHDYHi+7Od4sAevOEFvR4hq4VK5ZlWZ4bZpqk4bR51+4yEWlj9rNxR10TdOuefRVAV38idVqGKYbXp46BZIf9qXMtmToO+Mz7MQTvq9u/5XVoFUJ9BE62gGAi7T1yLB388n3pYgbNqwH0t9OlDKY9D328aEqnw6gA2i467f6B/vL7SR15dFj8k94M477IY4bxFbDSEp2vDuts7hS6B4fT3p9+P438ye8VEL5EO3vPb5U1S488/YM0dq7+hYe2yL3KvlOYM0m7BpSAL1rUkdxJ3gwA3b17V1mWSRw05JY5om3sdM98JJ7LXJZ3CgAN8BgYHCjD7n4jK52dwNC5gCT3i69+kFcIjfOd7gOqkT4dlok2NIv22/3fbLH+aO9Ab7EBNQO+CSQFSjK4GIL3q00aQssH+bABbmAFyDXhM8CGxo3dozICqOwN5VtY/vgEZr0jysl5Wkphurf8OSifF2cZPs8fVWyRiw2jSU4ZUH0smhGv7gDMZhqaEjaOtKvWKlXu1fShfizKgw9FoxHyRhMsT6Vs2spqJpkLgIZfzxiosKf1b3dl5P2u4dw8AJ2LlOcmrbmO7t6/u7yT7U4/CTBNrgRxFGhGNh0DVhrRJivZZw5IkcUPZRkBi+AR7FE8xbrfzhu6B4Pgj+IrtJDBYWEW6H4QGUPrTeUVlqP4Ep4RW/vi4fiVhtgS8UkfP6AZJM9V+8ldBaBr5wmgt8J5cAqEFvBaTuG3q8AVvoJVCZrazXDCjUIOp+Dn6sQX2k1OhWLrEQ+83TW/ODo51+WZi68UabSv0siD6wH+4nbNeZCo4qjcC+0WAfTmil90Hj5yOP3wB98vjTuj/6785bwuQ6frypXcdACNbfYrfABqkoFZ8MCTBAjolHSW+48dT4e+8JFi61mH3yuA1lnwv100owB06KQll6a1oDpT2wivdnSTRQO6O9dxGp7S6eVt3GPpHR2Rzis64tCShOggndMxFW3y5Ml0cOe2dOIz704X3vjPy2Sp0Q+8KQ3s2Jwmcpsh/LhXfO3hzSadgAmAFg3oTQRQUAYklIE/ZxWb0+uE0IA/WqV2jeRMIt/hD3yu27wl7ciARHt2rfunJ3SZIV6HeGOofSb/kT51xDnlQKP3kgBoq7wA6ODYYF37Mx+rb2WGPM3Zaf8H76+Q5k9HGVSKVi/7awKobdGitfIeAAesSpj5eSgXMLovw2zM/q51P8NgvgaAQGaETdvpg8q91r/k3y8li/12fpfZgoZ2LwT8ii+G5gFqeX/y+64/9IxiWF+8noN+SBzu8U/7oj3NYcwFQmcDUFAnbmVgyN3SSyZXedakGf5LDaAh42cm0o69nSch6aPbGWPRTQMoB5p/+J2vpb/9l2cAUGpXtgFIm52jArV1no0n1a5z7B2plu1T5bI9MGTNngCwIGTngRbVcUygkQB+hAWoAA5Nh3ABXUxics5DZkMhLHAGuMTHbsE+Mkf5rvnioBoOmwlho3ZpAKwqBz9eJmpt6Xn44YcL4YcdqvDsU4ETXyaOpfWrX/1quR5OnsJGwnX59DUjD1TWts7Ln2FWgMkuhJqeU6bSEepvW+XG/lZZK18qb+Fz8kCdr1zEJQ42JQvtFgH05got6OFcN3fv3pmfuT9nWedyKF+r4MmP7ZY9e4sN6Ohqk5A6AGgbZDbXB+0MoPdcCaAtPxVApzWgwLGCYgXQKnVB9r1Hj6XD9723Aug97Tag0wA6CGJb4RCdWmxDACig2bXXrwIrrIY/HV8B0NwZgQBAphMjzc7NR2FoaWhp3e8bu7e/L+356pfSsR99M3e4+d3P5wzzC9tyK2b7gpzbHUBpwgLyDL/vyu1J94njBUjb75mLCEtZyXu1ye3srynKXN7dQ0O/LbebQLGAPzDKEnaeM4l4hRGa9JngN8KN+iCNjtmBtvu9VUIDZwa69T8Bn3PSp1wA0djEaNq7j7lMbwFMkAI2gR3Qo7Hkj7g38g0UQZZwQKfyAfVgXRuv/rsmLjCoHOo/zasWUlwmLwFSQMh2U9ynzvrV6ZF0qPtQIz0Vnmo8dWhdPQgQLWko9aJ+KHo+ttIECvXJ1VY0A624cv4KPOa4gWGUVSdpAmiB8AzsQL6kJ8dtSJs/Wm4fGuIMreeV4dweAMoWeCYA5SikKIkoxDCHPh6H4B4Of8T+K8UxgTKSMTjQn44fO56eW/6z9J/9lRkAFPCAOrAT9gvsAAAVIPFyxAxv0MZQFkzxB9rYOoA7hreWShIekHKNEw6QA1BgC7ia9MOfMOy75sGxi2AjATg516WB4a37HD/22GOlIwKcQI5tAzgEZ2bTs6OQZpAKGAGV6zErX1zgkn8ibcIFruxexc8vAZLhxAMEgbAyAIzSpMxUMmGIT/jyLz9RhuHEJR5hKEsV1ctOVc/RcoJBcWkclKuw4xpgWGi3CKA3X9iDHslfhQ899KUywUcH49echt+nynXHznT4eH8aXfuZDIhXz4KfP4BWmTrOfkJSywa0akBjCLSCZ2hDdUoFQO9/XwHQsuxRWQT+SgA98eDH01D+cNPJ1c6zdlwhgKUJoDSg4FCH5wPW1j29ZQi+AijRiZFmp8SvcAhAoqkdHRlO+/P7bm3Kg7lNmGiNlNTwK3iGzBVA+dMxtp8PAB3N7+bCAmiGnrGR3BbsnQIW0Lk75+to/si9EQD1LGkjO11vF/7LM8xCS78mt+HlL0cZ6V2P8vNcPFfHILIZRgh48NwL+OR98NNe/gFC8UyFCdIsw+PZRlncShEncOs61JUBsX7sSL9zbCzLMkHH84fb2ckpSKF1pH2Uds9KGKSUT64nzpvQ49/qbDVDDuc+gLZIv6DTVh4lrpa2MsIPrWrsF7DLYAh2z+Xy7y5LFx2tE6cymJpcUyC4fDBMD/nHvqFubZDnU9/1akIj/9JjImJNQ36HcjpAoDjFN1cAVSb8Dwz1p56+EwXAfVTR9HrP+/vrn7I6wWcNp2qKI98vlcwGoMATA2Aj/SbmMdlH/44FMAIlWJMjXglOXdy08YUMn5VXnl+3LP3t/2QGAFVotJ+gE1jS3IFDhq8KFTDR1tE0uk6rB/CAlsJ1DXARD8L9MRPMVwG/wC9mXrkO7kKbaOuB8QNm+QFFHDAGhWwjQKi4v/71rxd7BeIcuHS/MD18aVRZfHWYgSb9KoK8ACz5BdTCjPRqAMCi+JUDOJQ2AAgEOfFIG9AEiABTOPItvaHZpPGULhAtDMKJG/CCO36FJWxlSHNKCyrtrkm/slPGANUQvTBBNWi1XSi3CKA3X9Zv2Zb2dR/JdW5ffqYvFM0He8i4rmw357rWOzSZhtY+UGbBN2GyCZBTxzcCoCvekEZXfiAdz8DG5COgk+j4bcHjvvz1OgWgFoBvyRVD8BlA+8YnCuQEFAY4lM48d+BXAGiuzwCHTWiFxDo839sCUGCnU9KJkWanJF2hMbVMDGDbs3dP2WerZWIFezjvjtEM2pyY5EKa61HOJrcDgIKWrtyuWfroeofg5SPKPsLtJAFL8SHSn8uThn7ji5vSyPDQVZAQ/j0H5aSuNK8T18Jv1cBVyBS+a1Ev4uPAPkACu4bvaFACfG+lSK96R6PI7lL+YmjdcLbJOSbLnDp7qhyDFBo+mnbp9ucn77fnx8azb7CvgOeBw3VtUWBm6STaVftsH9V9s9LBXtU4TmsxO0nRhOYyVF7Sql2xJqnZ+WxElXMpa+9yeZ/ruTrMbmmgCp8kRjuc54/CY3i02n+2g+9cADREOY6MDOX+lU1kbym3w7ncaLeVqfLpdF/ISwWgV5kwzAKgRkBxh1FTrKL/1F/jCn06pRFAbTcffLm7PbkvUycv5Q8OpqirV/1iZg0oOxCqY1vAZegXnFEth0ZPg077R1MHhhQo7QVR4EBKRwbkNPwAzsMJ52EAJ9eIsAytg0hb58QvDA8yHra4hO26c+AO0EovBx4N18f9wpMH6WWEK564X1qBtnDAnvQ5J7/Oud++8EGZazSOwuRcB6EBx8oojIZ9CQUUR1zKygL8AJNTBsBVeqUbFHORBvfx26zo4nQ+ykG+AHXkfyHcIoDeGjHR6GTuNL72ta/mOuo9OVnW+AOnynZL3u8bBqCfrcswNSCyCHgsw+otaQBlR5nFz+Xlr0vDqz6aTvT2l84nwE5nFBCi8d93NAPoZ98/A4D+i2kb0NMZXgpQ1g7uYmuYDbgIn53pqVyPB4dH0t78zgCWGBYkjnWgADSuRecaGjaaFdoboObdMVytY6t+q7ZHpwc01V/Ou0njoqPVuYKmZic3k1wLQEdyeDcdQPO5g7n9AdXibb/nWlLBzzD4zMsvxTllzUxBOXkem3IbfOjosQJT7HI73RsSZRXAGeLZuRbD7MK1NWkHAEVdA5/xUeHjxX2u79u3p4wWtMPvrRBxegf8mYccPHQg7dq7Kw2O5b4mQ96R3A+xAR3PafeLTn8u6jrYVf4bf/io32jWIXFy+MihMtMdyABWQ/UBrqTAawZdv4UcGZ9eEikEiJbhfe9Lfk6xmoMyV05EXwMwlZ33x9YzJeEngNS2jnSYyFS1uwGzNLJlBYmc/6Y9a01HBdCLcwRQ2k7lYGmofFDS4KNC2LPVp5CFHIIH9Ww5S1mX/fwBkPc7+Ws/NxuA0mziDWxjRBZX8EeZBTzxAyZ6pTll0dt3otSrS5nDnlvxdPrP/8q/Nf9JSBrwRXd9LhaKXUhYBNXN2W0L4RYB9NYIW9C+/PFx8OD+9Nxzq0ojaxmULbszhGY4rRrQiTS89r4ZNaAzHbdfK+c6Amj1a5mn4VUfyQDalzuGCqA6JA2GY0CgwzME3/2pd5b/rJd/wGc5fzf5zfJ/dn8mMgR/fOxk6hscSb39g+V/9v7vfi5X+8mzF9PAyGTqHxxKff19yUL3W/JHlq1hvhiKdGwJogMZTiMNOkSdY4WYOqRpeFBne9ByTacm8rtF0xkdaPar48r+gGmMFAAccGvb3snNJNHBt5+f0oDeAgB1bk/u0I5mCLueIXjhgBX5lp9O14GKZw1SPX/xHDaCleuq8gSEnkukaSZxnX/hxbn2MrRf/cWQe4Uh54khWcBCQ2ZGN+0Z+FUOEcatlIhX2uyDtr1duY52H0gjo3XtUhB69NiRtHf/3jqrPMPK6fMZFM/k92GorwDf6XOWPsrP4WQGn2LPmaEwX29CjmHz8i/y/AzC3jOGvV137JplrsrHVIbVCpJmM9fJrfG8QCW/rsWWUGDEuXjnPSPiPNMC8Hn67MmSznZNoLQAYf5jAlS7eL7FDCHDp/LqOlAXsnePMnTetvqpE4+Ic8T9UdcAqPeZqYNF+UfLZKic/gzBBSJbYr9dwGW5r2UmQfPcfbw7HTjcVUwrPMNjvcdKmKfO5bLI/ooz2/38AAD/9ElEQVQ2emywrEoQYXiep86fSjv37cz5uXoW/LWcfpTS6JXm5Lun93ipZ3hl9cqn09+5HgC9HidCGr2Xg3slVJ5FAL01AkD3t7TeTz3Fjvr5vHcpN4ZHyjW/7zxwrD/1rXswpWV/2AEo244zSHbab567wk/RnNZ9NqAjGUCPn+jLndY0gGr8dRY6OesR7s5pO/D+N6fzr/nVdPqNv5FOveE36rYl5/4wA+gX3pn619+Xw/tYGlr50TS84gPp6LrH09Edy9PA2i+kgVWfTMMrP5zGVrw3DS99R9q3fV0F1QykxF9vLJdkP7SVhCZTx6gRA5BGEIy2+LDTSRftTU6j6yE6YR0ezQlYZZrjIxqEAQbbAKUAn07Cj/DsN8N1n3UurQN6LnfCzXuulmoX21mm/QlTmQMuABppc64/lwc70OiU5yvMIjzb5v2xTyOljJU1KAQEfYP96bn8rrM7pcFy767WzPy4fzqcCmkBENJcy6yaTrgn8lH3QyuX/eXthQv1N52eLfjx/IUrHfWf5wdLmQi7Pe5bKZF36QBnPQM9aX+GmGMnjhboPHAow8yxo1PwE8Bm8pDjdg0ekLtKq2dZpDHvAQ10a8KT4fQMfH6ZSTPqHQmYDJAk2m8fcJ4ViK3vT9Nv9WeIn3aut7cn+fjzrtlnBw5g5YGGs6ZxOm01vdNpBmrevygbf2hSB9QHafA8/VnNaIYPCEPw0kfs+7hwvafneE57b37WA+U5S7P7I//ERxmzBpDvw+TI0e6ilbeGbI0zP5u8bxt10XFNh0lO9T55E0/96FEe4yVcmm1/OWIiIWwfQAcP53MH9hZQ9XcqoLp63eoyQrDo5ua0vf39PeUDAg8+t+Ln6b/8q//7mQHUsDPbR479AjvHcIa9zR63NXTMrjKGzTs5v6Vk78npLHx5NcMzhBxLDYVjr2l4/FqOytuwegxrhxNeM475OMPckd6mo7n8yle+UrYcMGu35WBqwM5jJievMRzYdOxDlSHNA5tUaXip3CKA3hpRfpbVMeu158Tx9OSTT5T9gdwRuEbrtPfQ4XztaIa5D+cK99opeKwAOb3fflxgM4bmW9cCQJsSi9WnZa/LUJgBtKc31+mqSdEoR6dFM2sCwqHcKO94bnnqeWFN6nlxXerbvCH1ZjmyYXU6+vyadPS5FenAkm+mS8vuKlrbkAvL3pjOL319juc1rXOvK3JuyevTkX0v5M7VEmoVGqNzF38AkTS5Bhh1loa5aGfiHvajOqiAhHbRIekQ3V+1anVtPu+b/Onkwl/7ve0SEGW/akCVz7QGVCM7JRYqL9uqWZqrCIcmq6kBje32DAfMG5SR47mKcOVfXpthyk8Avs6YP5op2lLrfe7sipUI6h9xdu3eWY517k0Rnk4dSNB2OfZMhBfPJkDC/c4DUPsEAOzPgOLPN/LumQc4SaM1OSOel0oire3H1t480X+igIrh9bGcf/BXyrxAZ0DblTINdE3Ay9vWupyeF5OLWlYZ1EuZ1GdV34uq+WxOMIrRBFBvuFtdUYb8Tmubq6a5O/s14gAQ1LWDud/3fgxlqIvfcTYFbILgshj+eROqzqeLU8BZtdmA0LsZgAkqPccoK+9r/EJUXVRXgCXoZKPNP1MLYCotVcBgd0knP9535S8P/psPKt0nvLrahbU0p9MhDNedj/rtY1/61Ddb4YhDeUgLf2bo007TglpqyzM+3ns8bdq2KZfh1Xacx1asTy+861Np0wc/l158/2fT5o9/KZ0eriZ7wMtQPF5pd65hKY4poA8AozVhXjiXOR6UfMJgBtjJYapOZgNzcdrJG3Gem/f7Uv6YzFlNzy3PAPrXZrABVRgf/ehH08c//vH8cLrT3XffXSbThPvsZz+bvvSlL6UHH3ywgMpnPvOZMvObXSKnsEzEMTOchuJVr3pV0VZw7373uwvEfeITnyj2kMDGZBodislFjHc5oCZeNpZm0oM6E4r4U4iPP/54SdN73vOesm9iD2A2YYeWUuV417veVf61DuyEK14AzO4SKLLJsB9/eBKXfEizey3pBGRjlrwOC3izZzAz/m1ve1tJl8lVAcDg8U//9E/L5CVpiNnv4NyM/nvuuafYtHLsQ77xjW+USqYMlIdyB+zKR9rEbya/eIh4lbNKLH3SLmx5t78QGtpFAL11ooM/dLj+Jnbbtq25HiwpQ7rKlpgpP3HqTOo5fiSNrnhfhrZpCAWXsV+Pq5R9cNnan7qez13xL/jW/e6hAQWgbEBjFnwIELTUjCGoozkdx/tyQ64DuXwpN+GpLHs0lusgGc/t+pG96zJsviHHcXeJ72KJ++7p45Zczsdnlt6duve+kE6eNju7dpQ6VlsQElDkmNbCf+l1rvzqRG35tw3ImUl0fjoVfnXsGmvtgA/d6NDZuV5rKF2nJxz7nQB0IeRi7tilqQmgxJD43txunMjPYL7D8NKsTIGK8J1TtlN5P1PBULiA5sX8cbR9775yX9ic2tdB69hpkIECjZlOXhtPw+X5sMeV9sMtzRowcS8pMNkKL/ZNFKMhkw5wIo3qXf0ImgaugNdmmdyoRHhNaZ6330x7PH8Sfvwa83wu0xMDPeXPSQUkc1mXj6MzGRpP5XxkcDP0XrT1GWqAHH+OfdwBzzLUm/2W+ydqnpmWmKQE0oCcsgClyrRCZzVrsJUWC+LT9kmf+PmzVe9t2YS65rmUofqcHx++4Vf5C+cK7W2W+m6cL6MMRikAHqhTF2gwKzB2F5CTd/UptKHuE6e4nG8ve9dJfMw0Je7lP87V++pzUSeku3+gN6l70lCBsqeUlesRtvsiHGUkrWA0nqvrJrrxH2msH5M5/pZm9XJu9Q4e6irtT7tbc/d700//g7+fnv1r/zAt+av/c/rhX/gHqef5+stM8GnSsXk07WZ4+EU/TzlHoafPdS5WEQoFHX4x8Rrn8OMYE2EXbVn02RzmwQzO4xKTyE3Yxi/mnXhfKb6wC/6QPk57KE5cQhHH33333Vc4KiZTzdfhB1prdehSBtBlz/w4/d2//m93BlAFAKJApkR/6lOfSp/+9Kfzw63rV8oYSAJ/4EdBgLuARxn6whe+UAAJAALZoP7Pf/7zJXywRQCYggdxoA9kcuy6HnjggTKr3BaMSQP4BZxAUWGAX4WrcMCtMKXJA3OfY6D8xS9+sYQtXWAS4DovLOmjLf2TP/mT9KEPfaiAoqWdwKbrysFyUQ899FCJV5jy5rwwpVs6ORVBuNKpkiiX973vfSWPwpKOMEJWfu985ztLelQM8QrXf/WdE750AF1xKrvQwIoHpMqP+PjnR5w36hYB9NbK81u3FU2nzuXLjzxc/gNv+L38NcnEuHz+5JlzHSG0Ke2azqv9tAFoQyzzBEB7+wcKgOqsQB9AKZrIDKA6yhgarcAyDRIa+qKtOXU2Hdn5XAFQ8ZXwc9zNeGO/AOiSDKB7XsgdbB3mJzXeae0XyAE04CY0Y/V6BU9+5gKgRHp1tD44415f59o2DW8Nv2pXIm/tEgBi/+YD6L4r0gEO/Q3JElPXC6C1s62LvYuDptN18eiYla16aUKc5XmaM+75ATogFOiUJYjyh4EyZAcp3Tp0fmmRaJ74YzcKMtniqk/8BRBIg/bePTHhLOIKkeZIr2dG0yU/cT3SNx+J+4RdYa5K1CPbAGBxK7tSz0k+rvWvviOgDFwd7D6YP9COl7U4y68tsz/lKyzpLfWmtVW2Z841zD9aW+fL35XMjM9xjGTwHM0iHcKcTi8ThzrJL8LwLDZa7iY/D+c8S1t5ta2QWe/zXABkiTNfkyZh2Zo9H/BJQwuYPVcQTGPouYLO3r6eNDDYP/XeuNdz9XybZU1ck5728zci0i0/wpbHqFchndJBnJcX9Vc7w28nf52E34MHOwPohj/+aFryN/6XtPK//q206u/9Vvr5f/qrqXdjVU5RmAFMW5OUgSMWoPDT54M9nOGjgLLLCjjOYST8ExpU9+MOW/00DsImWM0MfGzDAVXKLhxDcQV+sRJ2MGmTwopyzDn847o4cBwwdS8GwWviwAL4hWJxvqvunMj8oG6qX+cvXExrVz2TAfTf6QygMvDJT36ygI+EAByg57xEUeU6F7AoQ8BIYmngDG/xD8LAy+c+97lyDwfEFAjgUrju++Y3v1n8AUGQqRAA68c+9rFyXSEphLe//e0lTPHef//9pdA8HFDowSqcd7zjHeVeWlLwhuQfeeSRAmeA1L2OP/CBD5Str5HQWIrPg5QuXx7iBNBg270AUVo9APGDVeG7T345ZSQsQC18fj74wQ+WyiHtoFPF4xzTeHq44FSFEq48qxTKSd4ArnicVyk5zwWsSpMykHdlF18xN+IWAfTWy9rNW8oM59Ubnk+PfeObaWfXgXQsg5cOT+NeIOv0uXTiyME0sfwdrYXp723AZYXPTvvTMg1/UxCYz9uPSUg9feyiqgZU51qgUAecAVTnpcE2zOp8aMw0yjrICqDnMoCuntKARtwBn2W/dXx5xZvS6SX3pO59m4sGNECSiMvXPdABL8BFg08CHJsQaQte2juLTqKz0j5EZ0iTIj80A2apMuup+ZsG7KbItzDsFwDN8d8sAAUJzTSAQb/93LW/a0orOVeRZnVJxxsgF3Diujh15i/k99oHkGfQqWOOjt6WtiyAs5nOqp2qYRJ1yYcELaf2z5bmTF0q9oYZmCIcaVL2EVYNr2qvQY5nIw+kwF+GpfAzF+G31IF8bwHL1jsWgAkayzaL6xUyqwlIhb9qskAmpKUIjXr9/zrgjGfjfuHwW/NVTRAC+oiwHRc4zFv3RxwRr20FrVo+xW8+thWPOCyGz07R0L0fOChvmk159TzkXTzkeIZHaaXVm4b5+gFAM9s0D6CdvXzpYvnAoFnkL+DOlghbGJGvKOd2qXme23s6VxFnp/PXEun2bMGk9MpPJ3/t4r6ZAHT9Wz+clmYAXZUB9DkA+iv/KPW8UBVz+mYjovpTSiSKMoJ3KI70tfpd+0AyNJU4BKBiKB9q3hes4D3CGsLEALjEfa5xOAbIYi68AHaF7zy/whSGMH3oigdYOmcYHxvhEunFYARvXI8G1Lvuo0WdztlNK5f9NP29vzGDBjScxHMSZLg4bAwUGtVu04GWsGHg+I+hZo16EDNQFB5tg31xuNe+B9RcoJUKWEG4Jm5kTp0sLIDGL4NqheecgoyljDzgqtHQuIwUKA14E6cH4n5+Ii86PDAtTNc8fJ2c84bhxcG/iiAt4uW3mW7+3Rd5kib5jcpDOxwTspSjNEmbNPkqUrloY4SrAsYXCQAUhzA5191DhKesxLMQbhFAXxqxLNOLu3anT3z6M2nHrh1l1qdhztI5jk+mkckzaexcfp+6D6bJ5X+WIfRNU4AXYDe134K9pjQnHZXjAMK8BbTNZZjAiU6V7Sd7NhDqvE7LOoU6Vh2gBlmHAkBLR3vyzLQGtAy71zjLtrEPegHoqaX3pu6u7RlA699lxFE1E4cLfOlEaSicD9is8AkApgG0dvBz79h0uhVaa2cJHnVkhhW1VzHErIOqnfN0h8qfc/ZvLoAOXwWgOn+aMhORwMpMHX1T+ClLVuXypUHz7AJc4n5bGlXh0rx75rNpWPlXBrX8apm0p6WAQb7mfHTutu5hx2e4FIiyQ2zmJUCmGVYIP0QYADJA0fP3PNXJKU1i3pICddmvZ0nUF/coh4A/cUZ+aGkq8J2sdo6tOJsijjJ0XobR61B130BvOpY7WelQvvwJT9q8w+qcYxAa6bPlV7oDKGlYu3P9Vza0xt65ExnQTeaJiXOeZUy4Yz9udnlZ2ulsXVpocHQw9ze7c17re8EeVHwA1j/dTbRRDs7VRejrZDFl0ARQw/BsPL2D+t7iP4fHX5RF87l4B2pZdx5FiDJuP38jEs+v07VriXQwHfBh7X0Dl538NWU2AN3w9k+kp/7j/yH94m//k/SL//Qfpx/98j9MfVsqB+nLsQYeaXdGbEN5xAYUW3Du8bEco8/8ERxQFQUThbtAYbCOdpELVtCfYw98oR/HGzSqeCLCI+4Vn31mfjhGesWDe8SFT+zP12lPlTHmuXDxUlq1fA4AuuhemW4RQF8aUZ5b9+5LB/OL+uLG50sDp6Ps6R9IB1/4cep/4fF0YsuP0pGtz6SeVfdngKNlbIFdC+qakHe1jWjbcfYTWxODBlffl3oHcgMGUnLHBT6Bp3/V66x0UgVAByuA6lgD/jTeOtnxMgS/ukwuCpvPSFu7TAPotnT6LC2Zj67jpeP0ActGTWemHMRTZ+1WyNAoXq8GVKfTBNDmeSK+XrOBjxxtfUhWYIvrzQ7v1gNoTkPeMtOocc6uteFfHj3HADVg1byPH8cHMghag9aMfppWeZySXLZApQJIBqcsykRYBZzyVrmEVJiaXlKJxPF0mbe0ZsIrUDYNjMVv3p/2e6WERq/cn/2rA56TPIY2sxy3Pox8TIXW1HMXvntLeWZpD7f9fFN8GBqSDkgLMWxeZk6XlRaGS/0lg7mj986AR9uBXKcAOBMF54ClXxQO9PcVmPTMjxzrTgMj2c94zsvYcOq3eP2xDKXdB9L+DJvWGD2QZX9X9nu8+4rfWxL7J3pPpH0ZGJRNKdcCoWcyzJgFfqQ88/IsW0ActqqjGTrdTwB2tRXdMwW/UbY+ANxfw/BOGlWgoa5+1DXXohxt+XOdv/Zynau0PxdhepbNc/MRQKksrLLg+Qi/+X60y2wAOtZ9LO393k/T/h/9Iu37wc/ToWdXpYut0d9XsqP9ZBaiXaABtQzT3/vlGYbgX46OaUBoYa/Xub/dePjl6BYB9KUTQ597DnenJ77znfwMluWX9WLugCZTz941GerekNLSP8jympRWvDHDY+ch+AKfpLU/fb3up5VvLEPu7D5pPsv+0leloec+mQZHJzMMVrjQSZttqrOondfp0nnRoOh8TuXGxPp/Z7IA1knQYBLS9iXp0rN/mMOmBc1xkeU57fm4xFe25K50dukb09EDO9LQyFj+6t9bvrDDxrR+zU/bedrX2egcakc2fW2+AKrzoFno1HG57rxOlDZU3acNiI6cxH03E0DF32nRd5rJgxr0vt7SGTavhcQ9np0hZmVlHzgEFMiDff66c+fw3IubygoM8hRQMgWGLTicknyv+2+GqFPT8XQG0KbIS81vA5BzeoGsPDgOTWbznmYY85WSzpI+6a3inPh0ttu3byvPbt/+XKezgMbYt71iv6tu9x/YVxatHxrLde2Mf77nj4YsZWISGMznLJ4ONsEvLefAyGBZRL0JwiHuO3r8aPKTi7qkVf0Y8Z75uPG+eK+Bcw07Q3y+R/zHe44X7WuZTJbTFvUm6oX3rQB+rlsh5TgDPi27tiOOwT9NbK1//FZTB+eU5XyeRZRx1EsSHzbl2LPOfjrdO5t432jHY1a8tM70bs0GoD2PPZaO/PZvp+P/5t+kE7/7u+lQlpOH6iRTo6BM9LQltJyGs5krtjujPzGp2dwSpobOMcPTJoY5453kvBMm2RazkMxiG9YuSf/1TADKVoC6vemoealn5+oAnyHkW+2oqtk4GDJvppdxL7XzjTjD/gx1F8oBWuWsUs3mLIHQXvZnL1xOg6cup+0Dl9Lo2bk/l7m4RQB9aWXjjp1p1Qsb0xPf/W7uIOqyIqOnLqRj255JF5e8JkNkS7PYDph5vw7L563h9ta1AqMtsezSxMr3pKGVH0mDyz9YZGjFh9Lwsvekg6seSV2HjpSZy0CT0HgSGsmDB7rS5i2bU89AX+oZ7E/9w7UDtO0bGkh9ZsWOn0xdm59NE8++JU0se3uaWJ4lb0eXvTONLHt3jifkXfn4Xaln6YfS1k3rcmd8oLQXAZo6KBoX2yZo6hh0NLbN8zR816MBnamz4gdQ+mJnfxrLNulUxeu+4ifL+MREBlATa24Mappi9jAtGQjQOV5xLR/7NaZ/s3caJpcuHTLbRHZ7ysp5ACH99WOiwpnzPjYs+WWRe53rfIDgdpN2DWaVzn5vhojPR6NlgUApcAR1IaFZ7CQgcAo8OwBlu5SF4Sc7XwsR7sDwQLEPtcSSYdBdO3eWOuD5W1uUptXSQtYv9RtbwLpv/77Ufexw6h/qL/lSB9vL1TsA8ivoXwl+cd2H6jSsDhc4dV7c8W7HPXORAE3vemeZ/vDodP9sIo8pXc79X28xf5Be+Wj3NxuAdr/r3an/7/93afAf/q9pOEv3/+MfpJH8YccZYjcfxpY9JfNC/Synjzc8DS7NXWHbaaicDSZbTEPh5nzgD6M/d5pjAuCjrPQph7vTD77ztfTf/K3/Y2cANSmGjaTMmnSDxu+6664CpuDOBBsEz7hV4Zgow6CV7YDp/CbcKFj3hB2CMN1H68DYVbhsCkwK8iXgAdiifTYGTz75ZEk02wbxhA2E+z0U4YE3E3PC/hIomahk4pB0SKO0eeDSJ08cu0tfFL5GVAQTqsL+gpMulYA/cdiXT/ebkARE2beG7Sg4VJlcd69whScf0iF9ys55cMdIWH4snWSmmnwS5eIecTImBv1A3gQj/tmnEgbha45dTO9dfTZ9e9f59MkN59L2/oupa+RSenJP7pwymN6IWwTQl1627dufvv+zn6dv5Pfk8uVLBbKGxk6m3o3fKmtsTs0wb0Gl4/Mr35rOrvyTAqHgtEBquUb7mSF1xd3pwtI3pO6dq1Pf6Onc6QykYz39WQbSUdsTvWWpDF+rMbPZ8joVQA+kg7lT3bhkeVrxu29JK//VPWnF77w5Lf9Xb87be9PKf31v2S79jbvS8199Mh3tPZqOHO5KR7McP3Iw199DpQ4fzmLZKe9fd4a6rTt2l3/Bx9IvOqcQYKSRd81x0Tg1tDBxTPi1be8sOol4hFvDnh1aowOKSSY0ooYkdZzSoDMaKwC6sBrQ2QDUMY3zjtw2Go4nztfys+h2tY2sUF61nSS0UsqKttA9FnmnTV2zaXPOw/xmA7/SJco1RNkRy/uwK4xF3G+aZPi0VFPHaw2hMQW1R08cLWu4+pEALSjtpmXNQsvJfMB/6svyT2cqEPvjUKe8hzTzP9v18j5n6I33nHh/aPlpHtvvj/cy/MZ191zrnY22odO1uUi8b9qsTuHMBqBH3v+B1PsP/ofU/6v/JA1mOfz/+h/TaP6440wuMp8DEwDM6Gc5CjN9LLMik4ooy7AJLsICOAjzYCGMdKOjubfaAU+rJlzMZXf6zNn07NM/TP/t3/o/dwZQal/gZka2WeGW+EHuAOotb3lLmfUN6MzgBmbWiGouGWR5IFP8nQdnqN6scjPUhQf4wJqZWOAK6AFJYVtqCJiZ+Q18hPPOd75zCh4tJyBtZphLn3T5cgCb4hUPADXL3kM0O93scA8OvHHSIE5LGLkOfM1yd0580mJrFrrz/NsqF+fFLS+GCznD8qA0ZqKBSV8vKhLtJlgVNkhVbtIBQmmVbIlKqXLKu4rnHrCv/JRxQK9n0HMsd+ITKT2x+0J6+uCF9LMDF9JnN55L789A+unnz6W1GU5vxC0C6O0h1mH89AOfT/taEDKeP776hsbT4HOfzF9bNKHT2s3Ly1+fxld/OG3ZvCZt2/xc2rvpF+niyrfka3UmetWWVgA9sWdt7ljin+x1jUCAS1sBrCqc1eVYLNZMk8PPuXQxHVj/QnrmV341Lf3r/0ta+jd/NS35m/8oLf1bdUue+fP/fXr+vi+n8csXc3pz+Pnd1OD47zvDdhPm7BMguSc3rNY97QQ+zY7n6mtVYr9qReYHoLNpQJsC8Oqw9KliI2bSjPZG51C007nMxnL5LfQQ/EwASqxNuHN/V35mk+lSjleeaLUApmFOsMlflJ98liHQDJkVSus15eY93nUgx9Pyuygzi2ehrtqqD+BJuatP/tZ0VN3oO3HFv90XQvya0x+QrjifAdQC6Vecm0VCywpGh8aHW0P4AyWM0MKCVYvgT92T/XYqh+sRdVCZxXHU2TARIdqhOqKRJR9H+QZ4xrYZblNcuxH4JNIlDOuJdro+G4B2v+Odqe/v/v008D/9z2koy+G//99OaUBNZsYH+n+TjLBK+4xyLKHfxxo+2PW9FIEUW4buXbsTAdTHuzVXywoRFy+ljRuWp//mV/7dmQEUKAFP9A34ACY4snwRQGOP4DoIA4W0m1TE73//+wv8gS3rXyp0hec+UAnSgB8gBF7WGHUvremf/dmflS3NoqWLxKnAaTU9LM4DAZQgUDqkj9MZCAsUA1AaVAIUgbC0gjjOvnQCWABsySnLNBkClB9hukcctK20lMKUBjAIEIG2DlX+zC4Dm8pMZZFmcKmMQLBKptL4gqHlpP1xHuQJLyCUdgWIgkxfS/xz8gxghWt/JDd0A5kNHt56Pv1w3/m0qe9ienDzuXT/C+fSj/ZfSH0nFzWgLwfZtGt3WpMbr89+8UtlYtDpDIGgzkSF0RXvzRXjrqrZbIn1QY+88O20cteJtGPLc6nad077mQLQvevTybP+zcx2sorhbpMDDDvFsDbo1BhraB2fuXwh7VmyMj37d34tLfsvfj0t+7u/kZb9V/98epvl2b/+D9MLn/tKmrh0rsBQhdm6Zmd0Loa1yf4MV0dzXjrB53zlZgJoiPuIvHgfQhtqONzEHVDieqd75yvCmg1AlZnfuJ7o6yvgqFx15LYVMK9Mh2MdubRHOQljMD/31S9uLuHQhjbvWZRabsqfKDfvSPkV5NH6d56qFc/bfGxNTPaTQK4JfgshgLE/A+NYAw6JJZeax3OVMAkI6eSHmJTUqVyuR9oBlNR6aRJZBVBtkQ+lWIvYOdr8EB9XhtqbYSy0SJM0eK6d2qbZALT3O99LB1/1mtT9xntS9+vvTgffdG86lduKcO2mdPN17r/T4JMzmuZXnNqgizkPL6xfNvMQPO1dLCVEgwfuDA07NpxsSN5QOJsow+7OEUCmYY6h6VhCiWND5T7+DS2HH8sHhSaR5tDwM6AzhO1eKmn77gtHUygt8VUQDkD6unBOemhxxAP4+JdmTrhU3vyHBjTSGQ4gCkMcysP9YFN5gGig6Fx8wcS+tMur8rIfSzC5Lh3O0QLFNWkVh3w6L400nbTJyoMTv+vKrWlXe2DkUjo+cTlNnr+chk9fTkNZNpy4mE7d4M+QpHURQG8P2bpvf/rslx5MP8kfOJwO0Fqbx/ZvTqeX1glFTQDt3fBIWrMzf+BsXpOOrfpsGlj1kXwt1uO8O11c9sbUveWZDBwDxUYwGvmYtQpE/bovOgNAY7+A46XzadfPl6Vn//N/Ng2gbQJAn//cY2kyw0wNI7SqdcaszgaY7t3fNfU3nxhCvhG5FQAaogN0H/hkonDk6LE0kNsG5dUJ/q5HDMHTts4EoP7LfrS3J+3KbaxVCpSpxl3cneJ3rgmgjtmSdnUfLmvQWltUnO33vZJFGSkrnafhQ8OIhtZ9GKjPpQxz/Q1ANZmnqT1caGmHzyLz1ILOVxZSA0q8/+3nlONM4noF17peqg/k+DBuD2ehxLMsqxcM9ucW99JV12cD0NNHD6aBX3w/DS75cRp89odp+LlfpEvn6h8iORxjxJamk4azff4HkzsMFByk78cmoBN/3KkuPtS0uf6E9OKGFRlA/0+dAfSV5FSC+X5RAERQeaNfMzM54AvMb1b413KLAHr7iAlJhuIfzB8kXblR0jiW5WROnU/Hdq5I55e8LkNoBUwA2rPh0bRuR1d6fvvOtGr7obRz09Iy45yNaIXQe9LZ5femEys/kwaH/QXH8GFdI5EWAsiAFENgGouqmaiLcZ/Oce/6RQbQv/PP0tL/4tcKcC5vgWdsC4A+8Fgav1g1hYTmQhwacyC7fdeuojWcbZ3J+cp8AfRak5BmE1qc6CBNeDiePwoP5Y9LwDhetL4VTjrdO1cJAGV/65k3r5Wwc6fWN9CfNue64dlMnW/4a0pJawFQQ/AmUOU4criWc/IeA4PFIfgrRbkDT8AZJg3ggzTL2rJMFsNvX5bpVsn1akHnIgupASVRjvOVKG8fyjcbQD1fHxo+LrW17XHNBqADX/pIOvM7/8909rX/OJ1/za+mkd/7n9LE3jq/hLKJ8orijmKM8gt/NB2u8Itwc2SMmhp9NUpqBNRIMaUVSL3TnOX1lKf+gFu3+tmZAfToeO4ozl0f/FyYB8uNnJl7HGZ8jy/QbO/cdxfp5M7mZ9szufDgdz6Xy7XSP9dYS6d++mI6NnHtO45NzF9dvwigt5ds29+VvvHkd9LnH3yoPB+NOI348MTZ1LPxW+lymZRUAfTE+kfT2gKgOzKI7kv7Nv2iDsVnSC1SlkV6bRpb8d40kBvEyZMVQAnYBIuAhnYULIK0OFc0oE8HgP56gc4Vf+83p8QxAN3wwKNlCN79OgthWMZHY75zz95iMxl/vVkouZUa0OYwIohjw9qTO5U6eetYHbHIZXkjnSQAtT4kU54A0AhP2n0o+GPPlt17iv3ptbSX7gWg7msCqIXnA0BvJL0vNwEZJhOZEa2uzlY2APR0h3VBb4ncdA3owgGoJbWuF0CJd7UC6ORNravCFkf9ADxwVRsxG4AOPfSxdCnD5+W3/H9SynLyrn+WJnfXJZUAJTO9MLdjjuccZ5SXXXk45oLOAVQjoY6ZRjID1MbcaQ6AlklIuc3hnvrJd2cG0G/uPJ+e77mYtvVfLDD22LbzacnhCwUCdwxcTGcvXk5b+uqsazOw+eNcf+fKXFHyIYg1U5u/ra3rlgwyQ3t/vu+FHL7h4oF8vDr7G8tw5vqJHB8bxlVHL0zN5t7afyk9suVc+vLWc/n6pbQ5h3lo9FIBWPcK3znLEQlTnMI3JE1Gsz+wtqn3Yto1eCkdzPf+YN+FnPazJQ+TGbbl8/T5y8WW8jt7zpe0u1cc8iI8fk9nQJW+AzkMQ+DSAyxtOekXx5kLl0ua9g1fSp/IZWRikDB25mu2L+a0HGmBPhvO3hzmB9ecTb05nD1Dl0p6DKvLz8kGLPfnjm7jpk3poW0X03f3XCg2n8M5jVtyGYlzRy5D6QW8zx66kB7YeG7OYBtuEUBvP9mUQeNrTzyZNm+vjZmPkInJyTQwejoNrM9gai3PZa9JQxsfSxv3HE5bs/9New+l/VueTZeWvyFdWH53urz6rSm9+KEybD+29hNpZMzEowxiExNlMk2F0PEMi4aJTFCqvxQEauxPvcUAdOkv/69p2d/4X9PKX/nHadmv/Gpakbdk2d/5tbSkBaA0oMLSSJOh3JjvyF/v4FMjbhKNhh40zhUcZ5N5A2jOm3x1un4taQKo8gGAYxnQz+X4LdnkXWG25BnFrN/m/XORqgHtn9KACkO8UxrlnH4AaQj+aI8/ps2uTY5ONWzoAkAtvfRKAVD5I8oTRLRLlDPg9DFGCxb3dAqvKepz/BHpVorJSaOtCUplv4OfG5GFANAoP/XXOp3t1+cqQFDdv9kaUFLWXx5hhtg39QEYoq7MB0An9tQ2m3mgeR00miYhEVDJMdljiscx/7NqjnP6Yf61J0wVmQuaZ3KnrUd+9NjRdCy/T8qO27BmSfr7f3MGG9Af7DuflmbgfChD3/0ZYIDfjzPoPPDiufThtefS13acTx9ddy6tPHIhfer5cxm4amEs676Y/iwDKCD9zu7z6ZGt58us7K9n/1/MYPeBDFhf2HQu3ZfDXNZ9IX0lg+03Muzafz6D1pez/09lWAvY/Gq+jxPO8YlLRbsKqr6bARF8gauvbj9fAE8cZoLbfjLHKayv5Gs/P3AhbTh+saTD8deyAOxHc9zyJ6wv5bQ9dzR/5ebwXZPX9fmeXxy8kNbkLch2Huw9mfP12VwOH1t/tpx/MIfxcBbAfioDrPL5SC6bWkZnSzmaHATggfxXd1xIX8xloBwez2nZmO9TLo9syWWUz4nD8kr2pVcch8amEfKF5zek7qPH0he2XC5+hSH9737ubEn313M6xSt+eVOOiwB658vmPXvTs6ueSx/++CfS6QxbGuCxyTPlz0W9Gx7NL59F5V+bDj7/vfTg176fvvndH6UXtm5PazasT1s3rkg7Nz+X1q1ekp74wU/S8Y3fTkdXfSEtX7e52C/+9JllaXBoKPXl5z40PJwOHT6SenLj19vXn17csq0MHQ1kgOzOdaB73/709Hs/k55792fS0vd8Jm16y4fTund9Oq19/2fTmv/+X6Znfum/S8/f90iCqzoKAMaudOee3QXUNOAVyqoEgEZHf70SdpmdrrWLDiU0s52uX0usoRn7ZqDLV9XqgsBzxX7Mv82FT+qQ/ZUd3LUkNKAAVDw+DnRCoB5sl7hBau4kt+WOKdLTKSziGgC1MHhodF7uAFrLqIKlOuajiiafHaFhddrN3t6eopmxBZ3KSH1lrxb1slPY7cKOmTkGaBtpg7ibKaH9BJ+3G4CqZ8pQ/Ve/7HfyN1cJAPUcb3ZdtQSTHwlEm9K8NhuADnzxQ+nMv/oH6dyrfzVdePU/SqO/+z9mAK1D8DHDnQYTbOpXmdu1O9pR82mY4JmrAkaZCbIJNY+Eed6d5owOmQXPdp376U++O/MyTN/be75oAoENuKMRBKUfz9C14sjFAovABzw+tu1c0QzSeoI8oOZeoPZihiuaxmUZvt667EwBMNq/b+26ULR0BQrzORNpnslgCco+tPZsuZ+m9aEMZZywVmTYpdkEmKsyLIKvsv5l9vedDKM0oe9adab4+f7eDI75+MHN59P3WrD64QyFtI6gUryWMHIfDeVrnz6TTl24XLSwQLSurXk2x3E+x30h5zunJ0O2dN797Jn0k64M3jlukCo/b/hFrqQZXmlG35NBcGUuI5rLCpwZerMsyfm7f+PZtDxD+vIM3MBUOTyaQVk+PpehFrSDTvvSKg9geuXhc+lc7nS4DetzBT7Rmz63+XKBVPmTH2CuDL+U8/zBXIbS534wvwigLw/Zsndf0YKu3/hCfU7du9Lwig9l+HxtGX7vX/dAfi5b0/0PPp6++cNn02cf/kb6/o+eSt/58dPps1/+dnriez9MH7r/y2l48zdT96oH0/s//XD6wqNfSw88/HiB0A0bN6WHH/9W+vQXHklf/fb30pce+3p64MGvpMe++WT6Yvb3+Ue+mr76xA/SF7/1nXT/176Vvvz9H6XHnvh++sI3nkgP/fDHafVHPp+e+Ue/l9Z8+RvpUI9//x5OR7q70+4MSL39fQWeSICZBjzOAazm+XYBBlXqslFNKdralj8dXZFWp9dJdIgRV70/rtWwiqZmFpEOnWnpUHWKYxZ8H82dU4VgMExzwvBeR6KzAT6uzVUs6SQMQ/DSaehcvDrA6BBBLb+G4YcyVAHKZkfZFPe4XwfuHudezkPw8qLMzVgvE8Va4k83Pblu0lSDUP/+pxWm7QKi/BguVA/aNV/XEkPxhplBGwi92SBqvc6bAZ1NuR4A9YFZ35U66VBZdvI3X1FvrfSgHt+sugoumV6oN55/xDP1vuf9snbuDAB66sC+1P+jb6fBn343DfzkyTT07FPpYqvvfiW7WIYpAPTHP35yZgA1BGwY+acZtJZmWDLcTMMH7kDO0fHLZe1Jmk5DvvyePH85H9dhaOcBmGFpYQHU/Rn0fp7hjx/nDC/vzPC4O+8DRsPZ1rQEiIbUe/K94uMMQQNZkGVIHAAKv84Cr/F3Z6BdffRCiVOY3WM1HsPgoHW99GS/7gGNhvBB68YMejSh3PkcHcD+YY5LuK6DUTAoXLO31mboNLytHIS5e+hiergFyuYMSRdtpzKSTuUjP4bg5edQTpe4mQFIt+sAXzo353gcyydzBPn4cdfFdHjwdBrw8LLzJ4sXN29N2werXal7DOv/ND8PUC9dyvlwjueJDLS01PN1iwB6e8rGnbvShq3b0ifu+2zqPtSVK9s7U1r5/yu2nQc3fj9t2L47rd2yJ8Pi19OhDV9NL676UXr8Oz9LT/7wZ+mr3/1ZGtjx0/T4t7+fjq7/Rupa+Uj67k+Xpy3bd6bv/PCn6etP/iB9+vMPT21/8oul6bs/+lnas29/+sZ3fpg++9BjZfvjnz1btKI/f3Z52rR1e3r0G0+m+770aPrm936c+kaG0+D4SJkco8EhuzM0067qiAL6mgLOAkKbYqi5XdilTu1nIAupxyFx3lD1tJ92EYf4q5+rwywy3jzucD2L+wbNmM0SYbDPtU+TZhjNxAL5B38d45kS16bDcK+Z17Ema6dO10SuIz0n0r4M+zrP9ush7tVx+zPSyx1AlQPI9G9v2mj5jvJz7UqpM9ib4vz1lkWs6OADyAzymwOhuW7PcRH6GxFpvx4ABWoAVBn6GAOinfzNVyqA3nwbUH+xuvJ9O1Pi9I6ATnVkJgAdO7QyjT7/yTS26YE09uJn0/ALn0vnJquWkz1nrPNN82mCUfvMdh+s+lxD8z4+TT4y8Yh/Q/hWyrkTJyFRRlglSJmdOXsuAygN6P+1M4C+khyIBMjX60Av2L2Vri7FdPPiXATQ21f8IemJp36Rvv25t6eVj74+7X7qfWl07SfSlj370gt7DqW9u19MF7Y9mL+UXpfSC+9OR1c/nCZf+EI6u+WhdOn5D6XRDZ9Pg899Oh3d9VwaHK3wB3j6MzRaGgkg9dIODQ8XzR6wAmmWCzl67HgZFtYYmiVflnHKDcpwBs/ePutIXswfaT4aL6ULuZEeAlwZ8thJhjZEw94U2pGzuVFt7wTq9dheKTo193W61pTZ/AijajViO7tIf1MLSuTH5CraT+uAGpoXJ3GddtVEBu/TxYsXSjnTytV7Q/Na/U8fV5FGmjgfnMpD/NLB1rBZTgD0WGs5JuDUvNYUnalO9JWgAVUOyo5ms9TFlyBftKG2p86cbMHcNCzeKJSOTOQPvbGhYvfpeKzt+kLKfAC0vie1Tqtjyn2hAZT5hPBvxjMVppEYWnKQ2bzmXWa/6h2Sz/3795YPw3Y3tO7zKT37+3Wy56o3ptM//f00cWJnuQYuQaV1xkEooLTeN+cj1RC9oXYf5ew8TULyAx6/Ebe13rp+2VD8neaYDWzZsjmX7bFi6rXk6R/fHABViPM1kI2C7+Tmu0TSQjmVwJfGS7UU0kwu1jKdySmvGy2zRQC9fWXDjt1p7441qWvVI+nBb3wvfemrT6Svfvvb6VOffSD9bNmqtOfH70qD3//XaewXb05DT92Vzi55Uzq77J50cbnfc96bv7j+NKWlr0rdW57OHZcZ1XUiTkCQZXouXjhfhkoM8dIC6lSqtuhCmRgDqnTsGmINtSEp/oUDNsus8Ayq4DQa8pk6ogJWLSCaq8QQX6drTZmLn6aEnaatzmh6O7OAuLJuahbatOa1mudT5X2y9Eodjq9D8YbYm37bBcwbsqIBVe7uaUKwsKWVvyMZtgDobMtaCTMANM69XAFUmRheN5Sq7Dr5uVUCRD27k6cni1bUOzNxaqJAKCidls4A2C4WpO8d7U+9Y1X6x3M+x5swOlaAdKGgdC4AKk/aDlt5vfLanQegJp+11xtxe0e8Q4737dvTEUCHn384XV762gyfb0npubekU0/flSZ763reHI0mG08z4Y12BICanBRLMllFQ7+LPbQbANQ5k5H87Ae43m5cci0nb/v37ysKjJHRsbT0madmBlBDu2Zlm909eLpm1EzrWJrJOcPRcY2jGjZsRDtiaYEAJdoTxK7AgJFGWOHzi/oZ5VIxh3qZ82DCSbiFWz0Ai7i6j+MnKgDtjLCE77yHqdGXBvFx7g/Vdai9XRN2ONAZv/X0FyXXhVOWVcnxusYg2Gw0+eE/7uNXOgK+nZN3eQ0gdNxMgzDkOfIrDueEEQvURpo4EGgZBvdIE+cacY98S5+yjHuEPd/Kugigt69Y33Pzto1py44taev+g2nbvq60+sVN6Ykf/jD9OH81P/jg59Pnvvi59MR3n0wf/8RH07ee/FZ65NFH0qc+9r70nW88lB57+PNp99rvp9Hertwp1ga9Dnkb9q0zrGN4HHzGuntAUseuU9eIODacotOJRhpUAbHeDKgabH7i2p0AoNcj8lwANJdh81ec0WFFOdHIxc8paEGbYXQSHWATQJvXhF1AtEDj2aIBBZLt/nSo01D9ygBQ5Q1QmH8op05+XgoBoiGOadNOn81Ak9MKTidOV7vRThDYFJOO+kYHpgCU9LS2fWNgdDANZiAdmhwufjvNjg9AvRaoznUIXjmTTvVHvfKOL0TdEof2SN33nGv9vlI63TdfMWEm6k4zXPFO5HcXpPqnfidl0PD6L+YP/Fdn+HxzSqvfnM78/NVpomdXuYZf9Kucme7+MOnnPO0OpBrlNPnTHxYt14QDtB8glNyokulWO2XKtEEbdC6z2qrlT6f/5m/+XzoD6FNdF9J9L5wrk2PYN7IDNeGITeH39l4ok2vYgJp5/ezhClQWZwdtZm0hdgVtsVWFBYziZ/t+T+kXmgrTA7EPmCyySi3tL0d+5ck/Z/0r5/2833/Y2U3w48FEHP5K5KE5tqWqlh73UWU7F2psam3+Qa9r1uWSDsAX63IRthocoJNmx2BMGuRJWPLrmmNxPPXUU+W8/PhSEb68gE5A6Dej/ALYyIc0gnDx+D2pLyLiOrsJlVSaOVth8EuNb8Fa5aJcAbjfhobKXlr5iwVt5+MWAfT2FhD6/PZdU8cWq9+6d1/avHtP2pKBdPPervTirr1p0559aePOPWnd1u0ZUremVRu3pi8++nh69JvfTcufW5OOl6GmCwUO2VYBUTZzGnnvw9iEyTX+xGHoOH9k5Ua5r7+3QKgOoAl4GmnhgM84jmtkYQG0Alina02Zi58bFVrPoVxWBUDb8iz+mOQE1P1Rx4en9kZ5KsOm/6bMBqBNUc6Hjx0r4lh5Tkvt/EsZ5/L3r38fHNKizN0bAGpZJ/aLARPXkvZ03C4iTzo7kDBb+b7UoqybUEr8P745VN9Jxk+NpoGxwSnobBfnQ+JcX5GB1E8yoE5BKs0pUG1JO6jOFUA7ieeg/gG20I5GvWvWI5O26vkrpVMdc65+II+3lo1rCkVNI54OEulqD7cp3jWT/7RxPriFKXxxmrDmvLh27/YDiA4AuvXJNPH069PJpW9Nk0v/KA0/fW86PXykXKMk0k+H6zQDngulGQdCm5pWyqdQ1N1JLgCU8gA8r1+zNP3dX55hEtIPMmRaHujbGThNnvmTFWfKpBgz0d+/5myZHFNnktcJOqF9A0tA0m+k/IYTfNHUBQA6D65oBQEZzRw4AmT8+we6X1AGpHFACAD5vaU4gCUIc8yoFWDpLIEXw10PGLS6Bu5AIlgDUMAT2HHgz73i9EABKTsF0CaN8YtNIAwkpV0+XPPVAhbdKw7X3AcYxeVvB/LFnzRzbB/EHelRySwwK0wOSEq/e0C1PEuT+5WXsqKZBaGg1xcR/+IPx1/kQxnEv/yV2XzcIoC+vASgmsDkj0rbuw4UUH3ihz9Kn//Sl9LKVStznfFnLw382bKAOugEoZbsIaCUdlRD3NvbkwYGqwa0CXjgqy/7aw67N+XlCKA0npZgku/2azSP8qbMqt9aXtqIOqIyVjq3mTpEHWFPDwDt/D/qENdO5I/5w/n9ZDpRO9tpO1lx2ldm0uLZFijVIefnbejeewyIrWPK/+xS/QBW205peqlEWYB2oDBbmd2OAkAN0V8LQE086m/TgM5XOkFqSAXVwSoZVEFpp/ReS6K+qY/2AwKj/jQlPtKa5wIY2wX8lXYpg6gZ8aWdylviQ7l+PF8trltma7Z3rinHjx0t74RRIO8q2bJje9q8bWveH819/oGSv3Z3Jofff/xwGujpTv0nDqehfmv0Xj0C2RzlnYvDODEqahQl7EA7wSg2mM010xMjtSSOb2SS00xxs6v1boJ67vm1y9J/9TdmWIgedJqhDTjNzrZs0JN7zpfZ4auP1pncZo/TiprtjWjBWGgbQQ9wAV2gj7qZ8S0I5c9x2DsALJo8KmfwBLBAXnwdADKwCL5cB3s0hkAXcImD5lIYgA7Y8SceoBbxs6UAYvwAQfGLW9gK3NcM0Ip1uqSXA6IgVPzuFYZj6ZRXsCftwrOVXn4AqK8XgEjjIT/KRd7cYz+gmwBq0Mc+xAK1NLz8yaN8qDS0J/LPL42sfEpTVCjQSSKtrguzTlqau1sE0Je/0Jhu2bM3ff9nP08f/eQn0+o1q3MdPlQ67otZJoq2rDbsdYi+AqilauoQctVwaKzB56CGPncAF2fQOr3cAJQGS5568zsZx+1+ovONY2VjCMrEIp2JMpXGTh1iAcsTx/MzmV0DKkyTwbbnNiMW949r0enbd15H73nG9RiC35DfY0PBl+bQMYcEJBStU85jPJOQZr5vhSgjSyn5QJqpDt7OAkD9zrMTdE7J5GgaGB28ChpvlpwY6y2a0k7pvZZ4/qDSdi7ANx9Rz4VLaEuLOcNUfaz1zzY+wGy1YQGiIFaaOqWraKZz/dmzb2/uZ5n/VWAFopY7O5TfXZPbrBPbCUCHhobTqTP5WZ67UGRkzLJyVYMJGvX5oBGD4AfKOzCqz8cJ+IV/PIIp9O34BJdQ6Nnqk3ENpRfFlY/aAFKcgQGwQrABHuCHE34orfijuPvc5z5XOIPSD6NhE+HhBoo2Yer/cQE24uRDuEaEMRI/0os5XGt3Rn8sbeU95WYF0E6uAc1TzrJFTRd2CTIdUKSAwzX3mzYM4TfctQhc4Sr8TnE0XXu44ZrhN/dn8t/uwl9Tnd7umtfCfzPPzXgj/bbteZqpLGY6356HmfzN5hYB9JUjIHTrvv1pTX6en/vSg+l73/tu2p8bX0Nn5y6cLWBiGI69msabbZ0OXuOvcbdPG9afP7YATXuDHvKyA9DcKRl2N9N/pnzLm7Q2z5Xyyh2gzq1CqF9jXm0jp6G2lNC1AFQexUGTOZQ72GZahBtlLvzZbEA953YTgtkkyjaeBQnYrfHevLJvl1qmk7luHrmqHO8UKR80GaY6gmdLhsYyYHcAxZslPWN91w2gIe31f6Gl/cPP879aan2NWezxUV3qaE5fc7Jh7nnLcPGaFzamrbm/81e43KsWO29/lwOiTJc2vvB8CaPdxdyMcEZ6Y6gepBnhDVM8oKdvpWDSz4JJUAoyjSbff//9RXkWznnhU0C5DhgBIDNCCjaOMit+8yk8cQBOW4CIQR5++OGiwHrwwQcLZ+jrbfkHx6EFBZtMCYUVsOoeaXePkVqjyJRu0uM8NqNka3dXAei6DKB/fR4AuuheOW4RQF95Yoje0PzzW7em7/7wB+nrX/tq/rLdmwaHB9KZ8xkosujgNeA6fB0L7YBGf2B4KENo56Et4BmaCRo4+01x/k4EULBG8zg0NpI/+pghWUbFX5bqn5aUhfhLWnM+i7TS4zotsgZ+dMwi8/X3pE3RUFcN6MxD8EX7mMO1AkFZC/TQoXT50jSANstJem4GgM4kNe+dry20yFtMcJCnosW6QjJcXLFdWOmUpvmKcDwvs9ivAM/JKgU+G7Pfb4UsBIDeDtL+HnhvfPjFUP5kBkl1x3ltlBGKffv3pR0Z8Gz9hvhQ/mBcu3lL2tl1oPhbvW5tGm4NiTcdQGwqgaq9dwVQo61M8EAbWDOaCdwAqBFXoGiSsWP+9Lsxeum6EVtAS8MIYo2wUsS5xzFHk6mvBoy0no8++mgBRCBr1Fba+NfmgFdpA6PCDUg18gpEXcMBwJO2k9aVFhZE8xPX5cMI9I9+9KNkbg9maHftALph7bL0X/61GX7F6ctcRhQm24DIuEhNsKHdo2o11ByFjcrdE7PUr8dpkNu/IBbdrXeLAPrKFn9c2p5lwwsb0v33fSY9t3pVsfs0gSVgSKNebLdyw97PBnIGeGnCZtF2No6JMITV6d6ZpHYoV2tT2+VakHQjAtakvXegPw2PjWYZKTKU92lFAbn8SattBdJpjahytPbqvr27C4QCUn4i/NkAVBgBn+4BtNYh9VvNdm1sxMcfLaFnGGDIb9iALjSA1ud7c7VfBPz7q9HRE0fSybOWOqrrNdb4W+A/i4S/IibAdDo3B1HONyq0cZNlIhL4HEsjGTzZe5ZZ77cYPkkB0Ik7H0DbpbxnF86WUR52nkxhgCix76PYkmZd+d2zwsiGTZvT+i1bS9voRyA79nelny5Zkt/bq+04aQBpGXERAWlhFwniDL0DUVAI2PS1ht+ZL8a8EGCJp/S7Aa+gEzQCQyCIyQyTG653Py4Lf2CQFpRWFLi6RivJP01nzAmhQY04aTyxHpAFnI7lg0aWphNIC4c2NMwF3QdyhSdPANq5SEvTdRyCnwlAjemjZZFQ+7J5FLgEOw4qRuoKHHSiZ/chcoUbZOw8Gg+7R+cUDhGHDMWEH/ApzEX30rpFAF2U57dVEN2dG7S9GZK++IXP50ZvXakfgEeHWTvoM2lweKg26h0a+6bEkkBN6TRMfS3hfy5weTMBlMgzAGcvO5Hhrm4nysQktqGuRTnxa+u47F9M6cSWp9L4029IQ7ufTcMT0jutRZ4G0CuH4N2vg2yWWUlHBsj9uTMwsSjON4UfphI62bj3ZgKoOObykXAjEvk+cKhravLOtSbxzEdoI/tHBsram2OnOvtZSAntp4k/Zqi3L7d0q+XlCqBE/fRBFu9bjNTYN4rh49KQO/vo59vbxwxkP3m2M4CCTQCJZQg+ms1Ub6EdaMRYL5WjRKSsbHedAPTvzgSgHNiUEaCpUNkWcEjXNWSNtqmICSLnUH7Mvgat6Bm0mpRD7YzOnUPKwIYA0XDA53rsFhfdwrlFAF0UUp/vzrQzf/EfPHQwv8PP5S/i50vjbfmm2nCfLkPw0ZDPV4BME6bmInOFm5sNoES+2wXImZQF6oqJQRuA6uD8Xnhg/UMpLf29dHLJW9LAicNpbHI6ve0AGvdX+Lw6Dafy+c27d5frnUCSnwKgY1cOwQNQnezJBQZQ0vRzM56Fcuk+2p16hnrT+Onxq4BuIQQMti9PdLPE340ssfRSaTzb5eUyBN9JvEuG3b0XcS721VXXevr7isYz2sMNW7dPHc8EoIuus5sXgFKpgkiqVtpLM7JBp2V/QCTgtKUKBqfUuPYBJ/WrfaDpHppPYQBX9xumJ2axU+9SDdOCMtAVluPmZJ1Fd+vdIoAuSlM0upt27U4DoyPpZz/7afred7+TLl/2jl4uDbnh32ZDPh/R2N8MAOWHBrLTtVshAaBEHis8tn5ReDm/Y90705llby3/8b+89NVpZN39aXD05NQyVoaWTfjSBtt3/2wQp/x3dx0o5hD+UtXpOo2PGbxR3lcA6KmbAaBVQy7usp/z0Mnf9YiObHhkKB3oPpAmztwc+JxV/Iu9wGmHa/MUSysBz9sBOpvycgJQdV79UxdtAabh9yv91C3tp+1Iflc25vZv7Zat5R3Ztndflr1lCH4RQOfn5gWghtTZHoFC2khaTfYMbAqcp2JljxDrUnHOxRR99gKMUame3c/2wHXhcMJ33TVbAOsesEoW3UvrFgF0UdrFs16XG+L93UfS/gNd6bvfeSK/q3W5jWYjPl95+QLoUIHPOI70XMztaFlXdfm7U1rxunR55ZszhN6TLjzzh2lg17NpeLJOXgKRZfHmo90tgJs9L6DVQvM79u0vcYNL5+K6MHS6Jl9EeRcAzZ3pzdKAxsoHdaLOwj0P+TIx5MDhA+VvP2On2ibuzCAFGMdH6sSeDtenZAaNJ1D0Z6Hh8eHWfv3TkOO6P33elswaV74G8G438AzpGe1LQzkvCzXR6qUUdbGuXVs/5AJCp6/XD8RSr/P7AT637N6d+gcH07HMLbbqr3eM7fDOXZ3/hLToOrt5D8G/FC7Wslp0L61bBNBFmUmKEX7XgbT+hRfSd7/7ZNHScQCn2eDPVTT4L0cAZZbQnsZzF86nsZNn0tDaB1Ja9toCnyFpxRvSqaWG4g+lsUk/6aABPVLMoJRtJ/vZdtG406DSapqQpMON/8MLgwbUYtzNSUg3axZ8SPgDMcrjRrWg8ggUDncfSgNjA2n89Nzgc0poLjOEzjasPjyWYRJk8nOqBZ4t6Ozkv6OIB4QC3vZr7EknTDC6dWt6Xo+83GbBqzegM/a9D+GH1tM7wG9X9+G0dvPm1DPQny7k43MZXtVf91pCzRrIBw7sXwTQebirAXR5+rt/dYY/IS26V7ZbBNBFmU1A6Iu7dqeDZZ24b6Wf/OTHrZrjV3NXdwCzycsVQGkhm/myuPVk/r7u3fy9dGnpazJ03nMFgF4CoUtfnUZbQ/FGhUAWLSgYbYY9mxTNZwZJnaeFs4/19pZGvwmg/LFDVfaeJ2CdD3ySAMtrSXm+eRsapvk+6xDpl7fBwf508PDBXEaD12/3meEQUMZxAcwMnQGMdWh9GjqbfucrJawmuILPfO5Wr+l5PVI0oJN3tgaUCQhoDFts2kvrd7YPv5cPo+zXh+OO/fvTif6+2obk+3zIWaVCON4h2tR9+/d0BNDJA3vTiWeWpoF1K1LfquWpx+zz1lA9E0PmhkwVKduMKjfNDWMCkZHhWF2Im2mfi2Oz0Y04x7Gw9Nnt5oyum0lvBLsZVtNfnG9ej32z6ON+9zhvFLvpt5NbBNBFN2e3CKCLMhd5ftuOtDmD6DNLl6Ylzz5TlvjpZH84m1wPgEZH0ulayEsOoLkji3yBp7O5fe/bvSydX/L6avfZgM8CoCvuyXJ3Ov+LP0iDu59Nx/vH0v79+0qn5/728K8l1galDd20a1dZoJ4mtCw5kztf1x2zF7XMzIm+CqntYcwmcwVQWqNqB3u6gGgnP7OJvANwQ+5Hjh5O3ce7y5D7XIfdZxSgSUAnQGxpLG2b/q6Ax+sUdqLiArnA80Z/pXmr5E4fgi/vnbYi19VoZ+IckIw6XEGzmsuoq5Hf5n3EfYQJyMGDXSWMdnfwK19KA89+M01u/Xqa3LkkHX7kj9NIbic58AY+zYcxqdscGUBqSUsTtc2f+drXvlZWHbIoPBNHsKcvjj8v8mfVILbh1vY038Y563Nafcjkb1v9tjCAIagl5uJY7snkcX7ELUwrF1kSisklqDZXx9JOwpZOk8YtH+UcFoi/HZnLY/K59LaDbrvrNAT/X/2VxYXoF10HtwigizJXsUTJroOH0s9zw/f4448VyOGiE7iWRAPf6dpMwv9cAPRaWtKbKTQphrpLZ5bLo6/r+XR2yRsyfL7xKvgMAL0IQpe9rgzFH96/IwPiaA7r+jSGpNiRWqD+8OGi4bQEUwDtpYsX0l6LW2/dVuzaaEQ7hdEuOmDbuTw3fvg3vBn3zUeKrWcGAv+QpvXsH+5P4ws84WghAHMuAjz72HrepvaeneROB9Bi95nrtnromDbTNj7o6pB6XYA+6nLUWe9EDMk73xQQNROA9q1Yni4eeSbvjaZ0dm8a3rA0je6u625ywA9AglAQ+a3cn1rY3XkaUstQum6ReEtVmjcDHM2vsZIQEAWI4NNvM00Yj4ndgNLkcb/PFJ77AChABKn6cX5AJbh0r63z4DfWGrUWqP7fRHJ+v/jFL5ZJ49///vfLPCAwKy38WVQ/4pnNLQLoopuzWwTQRZmPqAfWDN2XQfT73/9ebgzrWr7NSTAzybUgppPoIG6GBtQ9E6cmyq9HryUTjW3snzw9bVMGQMu+96l7Rzq17I+KnWcn+AypWtB70uUlr05j6x/I0FJnxUeHOV8xZE3LuavLX0vGy28E5bGAXS4bz21n7uzmE3505tcCUNfJXGxX20V6wPPx40dT14H96Xjf8TJ0PTZfe89ryELMYJ+LGMK/k8Az5E5fBxRYgs4ATBL1l6hnzSXNSrvSuh77nd6N2QC05+c/TBd6N6d08oWULvemkeWfT6M7p5eZ1I/SNAI5cEkjScMIEi1NSWhGrQbEj+F4UErrSPgVBvgDofwYfgem7gWGVimyjaUzAS3/tkCUP9pM8YNJWkz/g3ccGldA6o9JQJlfmlJD7VjAEpwmo2MD4QljvgDqT0j/xSKALrpObhFAF2W+oi5s3LErbc4N5FNP/Sjt3LG9gI4Gp70Bv1G5mQDqDzSgof6Npor9q2WksR1JwyeHk7/YlE4th1UANL9LgydyR7XsT8qMd3aeHcGzsU8LenH53enis69Og2bFlwXqO3eE1xIASiO9KT+XkfIHpDqZwvC8NQ5XbdyUjubOaj7PSNmT6MxtnY9jEvZ27ffORdQZeS3/wT/WXaDzpq3xeQu0n2NZrO/Z0wHwbne5k21Ap+tora8BodqEmUxB+KWtr/V35o+r2QD00LeeSINP35fGt/88TW55PB154itpdNfecg3cWe2HAMumcy0cmOOn6awiRGMKNK813D2b6/SnSudoP5vOH5acm2kR/fb0Xcu1A+j6NcvSf/aX/91FAF10V7tFAF2U65EKoTvToQw133ziifI/eQvWc50a8usVHcrNGIJ3z1X/4p6jgNBTLVDUwfWPn0oD4HP5n6a03HJL9xa4bIJnSNF6xn4cL2/Nij9uVvz8QJpIh/yzI/NHF/+tLxOUWtpPE8n8blWe5wK3/JUOPHfOtZM+WeA2NEzicr3TvXMVaTNJ6qjF5ftO1Ak7Hcr6ThLaz5f6j0bXK3eyBjQ+jmzjuLkNadbZAFX76jW/xD5/AeKzAejozh2pb8XK1L9+VRpcszydWLYqnRsbLdcMqdMo0kQaMjf8DSoNhbPBtAQlrSWtoiFvmkbD2+DUkLphecPitI/upcn0pyXHNJb6af02TSVtqXABKxtPPxSyz1ZUOsRvIpT79fHidV3fzy/N7FNPPVU0p9LMBIA/f3lix+q6e6+l+Qx3NYAuTX/7L/3biwC66K52iwC6KDci1pXclKHn2VyHnnrqx7mB9Gu4y1MN/Y2KjoJ0uhZSO595auHOnb1uACWgGMxZaL67uytNLH9nhs+7MljeO2Xj2QTPKehsAmhrv2hFl/xhGl17fxocqbZqcwHFpozljo+d296Dh9KB7jqbXgcQSy9NZIAEpZ3uJVGG0QnbKvfotOt1nXPNd/v98xHpsj6qWf/CPHn2ZNEwdyrnO0ImR8svPIvdZwe4uxPkTrQBlVZ1Oupp1FViv73d8DHVbCfUPVt+1Xn/+WcLyl+EdenyhQyR+6bs3efqQByQBIwA03A6yAN/9g2Fs+HU3xryNgROgKF7wSCY5Nc9wgCh0Vcbqgevjk1mAqzCAryOTSQy1C/Or3zlK6VPB7nucw+I/cY3vlHsUtmZSgP4FIa4mQa4Jj3AeD6uM4D+72cGUGRrKZDrcdTL/oM6k6PejUXpb5Zrpl1Bt6u8Y4bZtRxVs4fcJP3ZykVcd/p6posAuigLIdv2d5W68tDDD6eB/t5St24UVMjtCKDuE6fBseGR4TS26gMZPq31CT4bYDkDhJIyCakBoPYtUD+465k0PDH9J5eOaW8IPzQ5Jh05HpsYK390sSRN/9BAeu7FTak3v+OXc0fafm8ImJ4Czg7Xm1I66ms8j9nkYgYGC+TrpHRQ0s+m9k4DUMPtthaiHxgdTH1jd6bmM+RO04CCT/XQqg+j+eNLPWq+L7VNuFID6j2JumsbbYawCoQ2/LuXCHPfvr0dNaCzOcPo+lOQCDbBHCAFevpY5wM4wSAtJVtOtp7u1ScDP9pNEAsm/ZHSnypBZvzIx9A5G1LhAkw2nOKiPSXOmy2PU9iLuhdcClP4tKvCAaY0tOKLNApLnK6B4hvTgM4AoDLwJ3/yJ+mTn/xkmQE1OlpVyHN1MvWFL3yhdTTtIuNUtwpiIRxYMusr7CKon9/xjnekT3ziE+mhhx4qM8t8LbTbMnz5y18uXxPcTIUozM985jPl4fFDPvvZz6aPfOQj6f777y/Gv+1OXHf6ArWLALooCyHqB03olj35y/nJJ9LTP/9Zrl3eo/mvF9oUHcW1gOe6ADTL+HUu7+O+S7kZGR0fT8NrPjW10DyInAt8BnBO+W3J5eVvLEPx/ccPZpDU+XVOd1N0kDSf4+MVii25ZGH6w7nD2J47kG35eehgm53zlOTwpzvatmuzSAxTdro2mwQk0JJ7pmD03PnrN4V4qcRQ+6D/uIPOO1jr2ZQ7zQaU5nNgeLBMrOvJfZj6yJYz2osClBk4m/VUPXesDsZ+M0zinGvC8F75IPMXuPkCKEd5BSZxCU4KFwzSzimWbgq2AYzNv09yTXbhL47bFW7tx837mk4Y0tjJ9lO6OWnicFzTOd/JvpXrZAP6t//S/6EzgKJuKlsOfFHZIuOPf/zjRa0rceAOhPEnUue5n//854XMqXhpQd1vHy3zf8899xTbBHGY8v+lL32pQB6NKHi77777SjzI2wMSD4nMKhzpefjhh8uXAVD67d/+7ULvHPU0aOYeeeSRshYWPx64ZQSkwVfHt7/97UL2Tz755FRF8FDYYnzsYx8rXx/SJGw2EZyC/dSnPlUKmj/3gnNLEcijNII1aZEGefnud79b/FOtf/rTny5LLkSFul3dIoAuykLKxp270vot29K3vvNkWrd2dTpVGu75rRfalOhQOl0LqZ3G9QHofDVvJiCdcu/kqTS07vNlQfnUAMqAy3bobErTb/O4XDcUv+6+NDAyMadZ8a4bMmwCqNnwtKCex6GjR4u/6GwDNJUpjU+Bz1ZYc5XopDtdm0nApm1vb0/pnM5m8IxVBTqV820pk/n5j925dp6zCQAdnBy6YwCUqIdE3QrtZkhAZPhV70udzx9P3pnq58o2Q1hl4lLeFr/5veK3q2v/vAEUF+ABNpQYBBfQKFJkAUv2lRyNJF6ivTRjnkLQdQAa2k5+jcy6HppPw+YcLjLcLj6Mw2EOCkDhuA9fmXyEX/ijEBRuKNscYwAsgJ2wEM7BOEawMR5NrXhdx104ynnpbnf+mGdiYRNA/9O/OAOAUv/+8R//cbExAIe0lsANMNIcOv7oRz9aMkPTSWUbGk9AqYCBKQAFasL43ve+VyAWqFL3AjJASJUrwWBRBtkaUE97UOKhcQSAQf4eAgPYxx9/vGgiaTw///nPTxG9AnnrW99aABMsOgaD4nzXu95VVNOWDaA1ffOb31wAK5xCl375pP314EFkaDQ9RNpVgPy2t72thC0dljD4wAc+UNblAqIetLTJv3BUGv5Umve9730lD7ezWwTQRVlw2bGzrBf64/yB+uCDXypwxDUb+7mKjqDZkXSSCkTzB9AKP2NFA1ekteg5iSWY2mUyp2V4fDINr8tt4NLXVPhsQWSBSRB5DZkC0MY9pNqN3pMumBW/8xdpaA5D8a7VIfg68x2ADmQANfHIup9m6Ot8dcjKyDaG0fnvFOZcJDrqTtfaBSAYdj9y5HDuRPvSyTNsPuuKAnfS0LuZ9P13+FB7JwGfxDtw4fy1zT5uF1H3a72uk+PUR6JuT5+v9Z5/52k1yzuV89muyadBjftC+N29e9e8RzqxClbCQbgHG+EkTEQAICUX7sEv/AA6Cjj9MOUbtsIwlHV4CVsYusdIhHLPfeJxr3PN4XPX3UvBxh8YDSi2Rqj7OBDrPkwjXZjMPnYRDr/SKSwjySY3uVe4MwJob11xg1u3eln6lf9oBgBVQO985ztLpsEIWgaCnIKi+Xv00UfLMZBzjkaSA5IyhqTdDzxlTuIllkYSADJ2VfhmZIHHBx54oISFqmVYhtA2TSnAjOFymQOUCg70AiPQGM697373u4sthWF4Ttp9KQBr6ZIGAHzvvfeWL4VwHqz7OFDpIUhXqJ5pfoG4rYdDm+m6MMAoSFZZXAOcnLSpTMCa4382G9LbwS0C6KLcDKlD8nvT+twwrly5PG3ZvCnXtsuzwlS78BsdSqfrIfxEZzIfKR1VFltigs3Z8xfSqfOX02mS28+zF6flXP7uHT99Pg0+/+V0uWg+rwbJJmh2kvDThNAA0Kmwyqz4e+tQ/GTV2HTKN4lOOAA05Ub/YG7DN2zZml7cmTvOsvB81T7WPNe836imK8qw07WmiDtmu5vgMXl2soBnJ8C7rWVyNA2M397/c5+vVPDsT8MZrH1Q3Enw2ZSyCH0GS3AZgNmsm461DyDVNiYj2TYnHJVr2Y/fdDouP5fI79e+fXuKJnA+jn/9KnYBcfpVSjh8RXvputFk5zAWraJ+F7PgGtxAkea8kWYMJTyaR4AICK0LipEwF97Sf9Om4ifn3O+cawQEg0laWNyC3UAw9hEHP66z+3Q/5Zz0ygOYxT0YrTl5qpNpoiH4/v7e8u5z6zOA/q2/MAOAijRAjANcNHsPPvhggT4k/6d/+qclUpBH0we0yNvf/vYCsAoQgdMWEn4l/MMf/nChZNc9BBpGUKYAY4V/54Gr+0GqoWvnOQ/kQx/6UAG997znPeWh2bqHo3KWVs5WoYFBDwUw2pc38SsoIG2mF0clDXbl070mKUlfrHlFA/re9763wDbtqjTLKygVnrS5T7oDQIGseJQN7bFyCxuK29UtAuii3EzZvGdvej6/z97hHdu3lTrnyzg6h5mE1u5cbovGTub9S9e2Iy0w2dBczE3qMNxZku8/deZsOrZjRerb+M3Ut+nJLN9Nvdt/muVndbvjmTSw4ZEMn6+9WvPZ2jZBM2TqXLufFnDGhKQpCHXdv+LX3pf6hkZLuzcThDqv4wwAdc6SS7SfO/btn/LTvOdWimdN66lDOnnuZBqevLPgk1YQoN3JM9zbpYDnWF+ZQFWWE8vg+VLWkYUQ7zOILgDZ4Xq7xKL03plybwHTCq9Nf8qm/iZ3fgDK0SA2+3/D1/pbYBgOd1B6hR2meGKEF4PYFwYYDIdRmukBkWFrGi4mhgs/RmGdA7b8CrdpvwlmOWFgI9f4kQb70icdwhKObZxrdyDYELzy41avfDb98p//dzoDqAR1Ui+DO4l3DUii8sigDIBANgUSEudpOEUe4aF1BRfHYJZGlFOAkYkoTITdPmPeUDagjAdAUxpD9O5VWFwUTMQV9g+c8BUkP3EvJ3++FuKBiyP2OekFw/IUzn5Qv3w3y8/9jn1FgF3gKt7b2S0C6KLcVMn1hl3onkOH0zPPPpu+/a1vFq0D12zo20XTOHBkZ+pd+6U0OtRblju64rpOsyXlOHegV8uVYc4m/J/M7XT/ms+ltOTfpLTsriKXl07LJeC53P/dgeI0UHaCzXaZAsvmuYZcDghtiFnx/Tt+ngbHKyBLY6d060Atw0RzQ+P54o6daf2WrWUiUmg/X1o5k44fO5rb4YlkAf87ZdjdTHdLE/V1gLg7USp49pc8nTpTP2o61ak7TbwbpMLk/E1xQrxHzb8lEccHDrABnR+AYhP8gBGMyNIWGpUNANTvuk5RF/wEAvENBsJStJxg0/04gv0mGLSPQXAH5uCfYk34nHCdJ/zhHmwlD5hIOHFNGJgGZ4XWk1/nA0rn6wzBG/FQt7iVy55Ov/wfzgCg13IKS+Eturk5FY9q21C8inC7u0UAXZRbIerPjv1dafXaNWnN6ufyx+nxXPs6rxfqm3pwoCeNLX9XSs/+Xhpf+d401He0QGkBrrOn0skzkxlmyESKX2ra6lgNq4c2sAmp9Xj6XFMuXjifTp3P0Lv+odaSSlfCYlMCEKf243xr20nCf/u55vk4LuJcayi+98j+GYfiY3JFAdB8bALSugyfALR3oD93Vgv/d6r5ijQMDfklYU86c/70HTIEP/KyGXKn7QSfllkq4KnOvwzAk4R9s3fA9noBVHmUIfocRvO8untghoXoZ3OgUF8KIpkbxvA3uDNqypTP6DNzPcPaFF/8G3I3DG8YnB/3OAaHhusp0MCpydn8C4Ptp2vmtQhHP+5Yv+4+cfArHqO4eM4xTSxhX+oefpkmhg2oEWlgOl8HQLuPAN+qAV257Bfpb/y56wTQRffydosAuii3Sixav/PAwfRC/lL/wuc/l7/E60hCszO8ePlSGp04mYZXfzqlZa8pYGaZo8llb08Dh7cWO8wz506n4cnh1iSW6ckssQ8gDJ2aZOSf7aczsAaQlo6qJc6HnDl3Ko2ePp/61z/YWlD+SlgMaYfE2O/kN2Sm61PhtIUxdS7vm+g0suYzdSj+1Ml08eLV4BAAKo/sP9du3lLKe2Jy/LbQgOrEe3tPpMHhgTLB62rYu72kaj7vzF9qtkuApw82z+LlAp5NUe8NoYcWtJOfa0kNw/D9lferuzP9CWk2B0CNEoNIAEg7aQIRyDMvBYQa2TXSDCJpNc2JAaDMAvkDi/wSI7UmitNWGll2H1hk4ghA9d38UICB3Zi0RBnmfkDLrzClQz9v4rV95oImewNU4TjHLDJsVefrAPKRI91TI12G4GcEUJ5jSJlqlkp4JgdUYoLQQjuqZl8HszmF0rRbWHQ37hYBdFFupWzYuj1t3r23/Jd8/bo16dlnnsmQZFjpQoGlibMXU//zj6bLGbyasOYXl2eefWMa3LsyncxNwFjuUDvBQ1OacOqYlvTK69PiV5B9kydT39ovzaoB7QSKV1xv7Mdxu59yvu3ectw4H8eXV9zdGor/WRoa7zwrnqZhbHQkt6GTaUfu9ADotr1707mzc/v15s0WnbsZ8D4GmuV/uwoA7R8ffFkAqDqvDrwcwbNd5mNy0y51+P1qeL1eADXszcQP14BGI8m0iXiLOO86wIsheOcMfTNTtOWfiaH+2DE+wj/Cdh///GA24KkvpwEFqAAYxAJV12lSmUxKh/tiqD2WZnLMzJIJgPDF2zQ9nI+Tv+PHj6YLrUlIa1YtSX/9l2YAUHRMXcuZ4U61y04giJiTSVT9/ve/v9gaKAx0LGMSi/LZSioUlB4TfRC+af9sGGQccXO+DKiSkTZVr8Kiqv6DP/iD8jAUinREAfhaMPHH8keLALqwbhFAF+VWi7pkhvb+w93pBz/8flq3dk1p/Flf9+/MQLrE8kZXQ1ta8cZ0fskbUt/WH6a+0bE0lmGsE0DMJAGinYRmrn/yVOpblwF02WuvAMGI/4r9LM2/GTXPN4+b58NvEzSL7WccN86TEn4+Nz0Uv68Oxbd1kmR8LOdvdDht3LEjrcsA2pU7ldtF+zk8PJj6ensKBHUq+9tJwOfI5Mgd/2ejEKMFL3f41HY04XG+IAo+T56a6HjtegH0lezwA3ObANDnVjyT/tovzfAvePAYi5qaig8EgR4A/OAHP1hsBMwWd826ltS9ZoabZGNGOjXw6173uqI+dp4/W3BpVrnwzA6P+7iYCf+Wt7yl+HedGhrgAlBriVILO2avYGY9f9b2vN0n9dxpjqFxLL0QdifAfxFAF+VmivpkSH5vBqUXN29Kjzz2tXR4yzP5c/ktGTTfdBXAhaSVd6dLGVAH19yfjvccSaNnzy7IsO4VANoagi9AmAUIXlye422B4dS11vFVkq8109yUdj8RR5yPyUgBn+Ucv0tenUbW1qF4Q1tNqPDbTf+qPtZzoth+sgHt6e8rnWezM73VAoB17iYk0NxOnL69F52PSUedQO5OFeYlL2cADbtN9cwwfJUr/4A0m4Rf9bMOwV95fRFA5+/YgBqCNyHSpKsVS59Of+WXZvgVJ7AjHFik6bSEEUeb6VosPE8rSqNp3VCw4ho1LyNbLvxxwqFR5axhxQ8tJgdeASrjWo7NA62oJZMAkV+DBhC5j4aOEz6N66JbOEfbTOXPDIPYHx0ZSZu3bl0E0EW56WJIfvuBQ2n5yqVp5Rd+Nx188vdTWvdHZaZ5E9yaQjtKSzm+7O3p2L51afDUmTR+ZqIjVMxVxk6Np76JyTSw9oEy3D8VXwMGHQcohvbzivO2IXE9y1RYrfNXHLedczwVNmldv2Qo/tlXXzUrnkxOjqfJifHUld/fdZu35nLdnsbz8UutAWWveuL4sWQR+sn8fMI+93YUWs/+sZfXOp+ErfPLGUCBZ/txAGnzfLvQkvJX36NqG2u//T6/Ej6UAdQH3qKbmzMyjiVAewDoX/5zM2hALTDqTz40lNb5ZCxrMXdD3da5pKm0rqXheOtigkJrYRpyN1RPQwkM2R7QbDJ0Ba628WcjmlDD8n57KRyaUwBqbUD3Cc/wvDU/DcfzR6PKfsFvrGhEGdMC09t9Xc07zTGbCHuSkNNZNuXnuwigi3IrZMO2HWlrbku2Pv90evCDr01bH/vdlDa8JaXn7r0C1tolrXh9OrfkDannxW+l3tGRNHb2TEe4mIuMnz2Vegb709iq96fLy18/BYVTENjYb6ahwmGVoinN0rxe/LT563S9bGe5Xs7ndJ1e+pbUYyh+onaUljYK+0//fmf/uWX3ntyRvrTgoeO2NqnVDs5eOHPbwydYeznYfLbLywlAO2k1rwLNApMVLl3rdI9z3pdOkNqcBX/x0oV04dzZ9ML6dfkdG231mFc6/GJUdjbh55Xkjh49UkY9rLbAsQH9yzMNwXNsLGk9beNYwZlwxFaTDWf8OtMQueWFLDZvRhX7UJDIsSf0VyPQypnRxV9McmJjaHki12k6XecsHwAsaVSFwYjVfZEe8ElbCmpfaQ/zZjv2vAyQGR2HnMpAugigi3Ir5fksL+7pShtzW/Ls1z+YfvSJf5lh6w1lSL4dyJpiSN6EpcHVn0rHj+1LI+fOzXtI3oSmvvwODKw3/F61n4AvYLIJiAGZpAmLBRJbfqakda0p4e+q823htcvU9dYC9f1DGZrzu2r2u2HHydyhekcB6N6Dh15S7adhS/B5+PChND5RzRs6lfvtIDHhqBO8vRwkNOWdntPtKDEcbhv7QLE5zB5Q6Xi2ZZfi3hD3xj1luL0VTlOcZ9KiDo8ND6Ujhw6m7du3plP53nDYiKKMgszILb4x32UmcZ1/E4XanbDmM68F/3QK53Zy8Seky5drvtY8tzT9pZmG4BfdK9stAuii3E6ycdeetHnvgfT4Vx9NS77wB+nU0rtSWjc7hBIz108u+5N0bPfKNHDyVBo/c7IjcLTL2OnxNHDqdOp94esF7mLyUxM+mzDZhETnAkSnALF1rf36FecdN87NdH+7uM4W9cKzf5gGdz5dZsUPDvbnt/hS6hscyPC5uQDo8d6e0oG2d64LLcBGPGDXNuKUpt6eE2UZrLHTtzd8vtxsPptiItVZk5DO31kAChADGgNGXaPZtE976Y9HrrXfP5O4r7nIvLAj3NiSCxfOp7P5Wt/xo6n74IF0Ptfx7u5DUzagYNFoLTHZxkxyQ84UdX6EM5PwC0bNfA9HmceE0cRfijzmcLHofMyi1z+718gkf4CXks6xcDnKPP327eIAqElI2gMOgP7FRQBddJ3cIoAuyu0nO9O2rsNp5eoV6RPvfl3a981/k9Lzb5nVLpSkFW/IcHZXhsmvpZ6hwTSWOxaQMQUdp8aKNi5kPMPn0Omz6cTWH6eLQLcFnwUGbVv7V5xrg0TnYtv0MyWt6+1S/JG28GYTfi8uz2Eue12ZFX+ie08aGZ8smoYDuRNcs2lzeU9HxkZz439zNKCgM4CT7akhdh20ITdLLVnbtb+/L506mz8ATjXK/jYUC82/HIfdQ15qAFVXbob2FTCG/Wan63MR99J2Vs1ohVmzts/k/UP796WeDKCX8nvFlKQ5CQls0maGA4vmTcRfj4Bo9KMAEVQS54GiJY9iFDfMGGk0aUmZJxodNuLLn5Fha3maJGyStsniTBqZPTpnno3RZ3NtaGNvF3cVgK7KAPp/+7cWAXTRXe0WAXRRblfZvLcrPbt+c/rOlz+aNj32eyk9d3dKq65hF2qCksXbV34oHTuyOw2dOZ9Gzp5NQ6dOFxmYPFmkf2Iy9U6eScd3PpsuLHldvq/OvG9CYxMO20Gx+Gv5be43/RR/LbnqfJt/x83rnYSfolF1vLTOijcUb2jRup+0n5t27S6d88UOHX90ttfztxjQSczAHxmxnuGRdPRId9k/nc+dOjlRloKynM1khs/b1eYzlll6OU44ape+8YF0zrNrgWCRtue6kFJhc3oIPTSY810Waa7S/tvM6xE2srSpwhoe7E+Hu/aXOg1GaT9BFAClcWQmaFWg9nko+k9gSisKIJkugkcmhDSWgNI1gAoszbngmCCaGwNQzb1xDGYBpftoR825sSoNOAWe/DOFtEqR+Tv8m08jDjB8O7h5A6jFR81WulkO/Sv8duehzsW5N1TXURGu5fjrZC8qHF8r8tx0/HdK40xOnm4He1SVzhqr4ajyZ7IR8UVmkdqmWwTQRbl9ZXvasmdven73gfSpz34uLfn876e0NkPoNexCiSH5U8velk5s+k46tvUnqWfTE6nnxW+n3ucfK9K3/qHUv+aBdG75vVfB55SAwgC+OG7tXyX8tUnz+lR4re1V19uOQwpQr3h9sU2l4ZVWdq/F9vWZ30/D23+Qdh48WpZeAqB7Dhy8Sut09qwhxvq3mNLptoY4wYHhzKbfdgnw9CtNNp20nf5qZPKTNSatHjBU/krF1nM8A95Y2e8Ef7eDDJcJRwMva81nCACdOD1Rf1ubxT7g6vSc5yPt9ctxBc7TuQ8dz0CVPz4a4gOl/Z7bRaSbdrP3+NF05PDB8k7QfHo/SACoPhY7dNI06kOBoNV6DKGbqwISQShgNbcFROILmk7swGEuGk1wiUfAJcjUTztHgKtrwrcPaoUlHYBVWLSjJm3fLvNjrgbQJekv/fv/u84AKuHUuTKuIB3bsjNA8jKN2jk2DGCFU0gKTKGCN/cpUAWs0D0w4biOzqmaXVOYbBk8JGHHvbbAUJzsH/g1GYmzQr+HSPXtQXjI7gVTlmmSVmlzXby+Hjwc8cdDEq8w2VNYTkqewZqvEdBFPe6rQl4BXPwVoABZTpuwpMc9nIrj60TY7EL4B8bSJl3yLV/CCMefc8KU11hoX1nKj3ht44sqKqr4he8++Q2IlGcVsf55wFBYd3mOyijilQ5l4OWxHFZMGAsnX4sAuii3s7yYv/S37D+UfvrM0+nh9/9+GvzxH6a0fg4QCtaWvTalpVlsl92VQa4pNJ8Z5LLfKc1iliaANsEwjsPfbDLlt3FPM9yr/LcdE+B5ccWb08jqj6WhtfeloVUfSWdX/Wm6sOpt6cLKP0qnVv5pOrT2K2nLjm1p447daf2WbWk4txmAMTrYOuHC6hYnpwCU6GhpQ2cCUGHoQFy3pl9Pz4kyPHkpnzerffhka+b4aP3PODmRZXhiuCP43Q5CK/tKgc+Q6WfTm46P9BSzkxuFQfUo7CYDPsfHx6aA05Jg6g2As3yRczdTE3q9cunyxXRqcjx15z7XjxLKrPdG2RQYbQAovukEoPrYGDLX/5qcjW/08fpox9HP8kfj+XJ28wJQRrRACviAKoRttjpAW7p0aflTUhjKmpnOJoFTwMR5gEmFzL9jRG5NUWECLvDowYnH7zSFEf8kFZd7LWhvEXRfEcLzhyR+OPAlPfxKi/CFI0zpk27ivPt9OUhbhA3IwLL0uyb82EqTigIspSsMfdlXWE5KmNLBH4CTLl8ayinCALRm/0u/v0qRCEuZhBMOifwF2MvH448/XvLGv0rsmM0HDSe4tAqB8EAyuPQyuM6OhNrfF5c0yffXvva14se9ykCc8iFsgNx0iwC6KHeC+MPP5n0H0nd/vjR974E3p+M//IPcCF0bQuciAYhlv207db0BjQGRsY3z7dJ+T3PCUtNfJwGf/Ws/lzZueSFt2L4rrduxN63fmstg6/O5LVufNm/ZkNZu35fWvfh82vLiyvTingPpeF9vAcToQMO2zT5ICGgokmEgtDxT51oCPs1iPXToYG6jDpeZ7M6dOnMyDU4OT0FNJ+BhV3mF3e1tItLkn+ivJPhsiudCaEOvF0DVHxrOkZHhogF3jh3w2NhIltGqFc/1Sfgh7uEfkF5vvCFX1N8bEOkARyMDdcjdOrVsPTv5DQClqNLvU6QBzqbTP1MmBWBiCf0vxZJ9fW7YgmKRGM19ubqOQ/D/3gxD8AoEAAEi0ETzBvaADDhF9bRmFpEHlYieA3xADdSAM9rFgMH4lWeAJQC15c9C9qBImM6Jy0MTNvASPn/ASni0huKRFhAFumj0wJpwAgJpTgGY9NAQOic/wgaYzotbmCAV/Mo3KOVUImFIl/sAnbjAm7JRDqBUWjhpYYMhDRbQl29+7Duv/GgmQWnYfEirfABJeYzlF5SDtIlH+MKxD7w5aQC1ylG+VWxfZPLr+TknTmUo7bGgPwCVV3GKO7TcTbcIoItyJ8nWfV1pXQaxT37o7enFR34nN0R/dM31QmeT5iz1Kfhsg8S5QGP4KdI4d4WfkJafuN7uj+b27Iq3pg35o/nQiz9MZ597ezqz+l1Z3pNOr35vlvekiTUfST0bHk0nNjyWep67L/XteDoNj58qk050nAU+ywSUqztVAhQCTpuicwYLhw4dSCfz1vD6QAY3E1pmA8+m0ILebhAaa32+UuV0/ni4FgC6Hn46+QVqQJPQeNr6/SsorRrO6fuJ/aIBzQCqPrZfn4+4b6Y6Ox/xIeWd6Dl6JB3JfSeoBUqd/JJpAK39JrDECDF6GqOy+lACTqM/jXOx3z6B6eXqOgHof/zvzwCgChSc0FYqPEClkAxrK2TwRvgDWTH8C/Bo44COayDIPlACZwAJSNHOBQSCSsIf2PPVIA5xOudLAVx5UDSn/PjqMBTtvLg9bH5BGcCLoXpxgTd+fWkASmFLp/yAMGnhX/iuAzx55+Rd/MIWnjwwJYiKY3gdwLmfcz+ItBWnsIUBvqVbft0rjIgD7Mmre1wPAJUnwAq+pYEJgrIWLydNwmimHVzKV+QVTCsz5zyPSKdjcYrbfvufpBYBdFHuNNm0e29au213WvHER9Ky+/9lOrfsntwgXQmhAYGzSQHBhjTPtV9v3tdJmn6mILPt3NS11v7UtZbfOM88oG/t59OL2zbnc/emtIL95xvb5A1Z7qqy7A/TmaVvSccO70unztRh99k6ateKpqrtfOmcc0c/MNCX25yedPbC2TKs3tMBaGYSfm9HLegdCaCjVx77COib2oa0jsdnl2sBqGvVTKNqzQFX85rzxZ6zdX0aRkdafjqHGUPwExP6mLEpEG33G/6b26ZEnTWpqv3aXMUQ+6mcHlrP/ly/aT1nSktIO4BywTKUPhgCl1xL9PH66dvFTvNmugBQZSu/z61ckv6jmQD0eh14DIAKB9LA253iaFLb1ek3w4Hx29XNB0A37tg5Z+kEDouyKAslG3fuKX/++d4jH0g/+8T/ls5kgGsOyTfhr5M0AXEKANvu6XRuJunkrwmbJazYNqV1rnkPAN39/I/T7s3LMmC+furarLL01anv+cfT8ETrN50dOtOQOgnpSkDV0Zr9y95z//59aXB0sAxZNwFortKfgacTBL6kMjlaQKxTem83oWW2TFiBrg7iPO321HHev5bMBm5AAXwCytEMlCMZGA2bg0fX6tB7tfE0oS3OuT6TDfG05Hsn9StVYzqWwbU9LVNxtPx10pYW+LzOIXjh+LgaHugvSywxG5hpyL1dOgEoZxidoodSpxNwNoUCST/7SnEAlAlPrSsX0tJnfpb+wr83gw3oTP9Wp2Gbr5vPPTFTe7YZ7TPN5r4VTrlcTxnM5uYye7/dSUP7M1Iu8SUlzOZX1UzPcyY3VwDV6a98/oW0Yv2Ga8qGrSZFLELootxceX7H7rR17750YMmn09ff/c/T3m/+QUob/iilVVdCXbsE/MV+2TbOXyGte64lM/kTRvvxjNK6Tqu5d9Mz6fDG7+T9xn/pZxHD9ieXvS0d6z6QzpzrrEVqSnMiiU6WJsss99NnT7XWx6T5vPZweyehkRvJwNcRBF8CKfaf43eO/ScAnTw9WaApQKzI+euX9ucfQnMJPoHnWIY/oPX/b+884Kuo1r197/3uveeecyz0JmDvIiBiOXZA7F2xFxTsvetBRc+xoKBSlCagUgSRKiAt9N47CYQeSO89BN/vfdZkJZPN7GSnQYBZ8P9NW23WTPZ65l2NY7flkneDpnauuT9sbL7c8ZUkY0XVuCzYusOavqWaBoBq/QDa9FXmOu8qEGr9hyqsnnkKQnt375TdO3eY+ChXL79eCgagvgvurAWUjyMDoNMnS4Ngg5Dop0nzrYUjYASLHU29bO1IbECF5l437Fhg4TzgQ1M7CdL0jWP0NtdxbAlLOjQV29HYmKb5miCMzQMDhuzgGuLGkb4brsiX7cxLnnGkYS2aXMc/cVpI45rtj4nDD/m1A5Vw+KUZnSZwTOYc0/xPePJiv2RIy32vxGvLinSsP/LG/VDGlCnx8OWEI//EjSMMxzTZY5nFEZavJ7o32PtAmP3pcsBAJCzO9jmRB7oJ0N0Af6G4UACUCa6nzpkrs+cvkIUKoSVpwZKl8kfYLFm8eo0nNPjyVZkCQtfq3+uSmSPk997PyrYRjyqAvhS0X6iFPbtvt/QFDeavonLDqVechfDL8eyXZP/sV/Q3aYFsWTk5ZAso0zXlzXhedm1cKFm5JTct2uZM9i0IYPkEEJLSksoNnm4lajxeMHg4BAwz+t0rn9VRFkBLeoaVIeLHGmj7cQJ59n1AfKTQ1M4102WjgvkhPAOVsK5iDSXO/HynmZ5zpIcfZ6BTgjnHHJ02P9n6cWSs+yHmg1HuGZoOo9zjYmO07i29yT1QPoCW3RUCaHaW4ZAZCqD1g1lAGYzD4BrAhX6VrLlOn0E7oIfBRHbAEP076f+AA3gYqMOkqWzpa2n7fBIfsMWAH+IBmFgDnsE3pMN1zuPoa0nc9CcF+nAM/mHwDgNq2AJwjEgnHQCO5n8G3ABqxEeegTTOkQZASV6BOfppAJdct4OJiAPwIk0G6RA3944jP+Sb/p34pW8m+bADq4iHMqNsbBmRHv7JK2VFWdBnk7DcG+EZbEV8CH82LPdE+eCX++bYps19cT/cF8fcK1DPfXF/pEE85J34bXlRvvZ+SnOlAujsOTJ32XL5fdp0/ZoMzSK8eLne28JFsmLDRk9o8OWrMrV03QZZFs5gyhUyoPdnMvKLRxXonjVTNblXT3JDZTEotFsXHHqBYjC54/WSO83S4sWSmTv3bTPiPXzV9NCb4NHMpyVq5RhJydQKWyt2rwoVARpMVs8+FfK+ffSXj5MD+ftNU3UoA41KEpZGLI7VoR8o85I6Fl3vvB4OGesyfWuDaG9SdKUAqNMXuGA9dayJnHf11QQAsW4ChaQV2G3DnjPbCubFinePZns7bZNp9tctxzY9a+20/Uzd4ezHE5BKGC8w5hhwjN+3V7Zv3WIgGxh1+wlVPoCW3TlN8PsUPplDWAF02iSpd2IQAAUYGXAEKDH1D3AFhAE0WCGBN0AISAIE3QNjAEDgi8E/gA/gBKixxcpprZgWrIAl0qFfhAVQ0uEc8bKPA+IIy2Ae0h00aJCBRSAMeARUsfwBY0x/BLyRDmkTjmPgjHOkQzzkiX0AkmZt0gPY7KAprJ04oJDywD8gzr3ZqZ0oC46Bbgb5cA7LJcBHnikTpkviGlZIZg7AQsoAL0DYwihhuB/yR5wAJnlm9Dr54z7IF8+C84AnIEo54rgfBiyRvgVO+qIQH/mmbNiG4kIF0MkzZkpuiF0ilqxQIPcB1Nch1tL1m2VFxHaZNW+WDOz2qszr84DIQmeAkhckesKgh7/KkIFPVEr8DDDKnvdPWbJuk2mGLwuAOoOXvpeEFCxLJTczWgClYqfPJ5U5A3Xi08vX7zNQ1aUfaHUcfJSYnmj6eALHXiLfWPtK6scbiizI2X6jdgARz559mrsBPNuv0yuOqpBNi1kW6PdZaGF1+cEyShk4kEr3AGfEPccYvxITE8wx9+F+19nnvqN2bpc9u5nTu2xN7oHyAbTsjuV5ExJiTfnBOr/9OkLqBgNQIBKAsbAH8ABQgByQA8zgBxhiEnTAhpHagAvXCQPMAYdAGOcAKiAKYAW6iA+IA5IAMdLDiocjHeK3I8twNOUDYmwJC8wCW6SFo9maNIgDIOQa/sgH4EcapEd+EMBIXgA5oBKIJS/EQVji4DqOsIAeFkSazYkPyAN6mXsUyMM/zehcwyrKMdZV4BW4Jk7KkfwBoIApx5QxMEoYyod9wJeyIwzhiQtQJixlThqIsuEYx30SjrzaDwDgnamcKCvK0t5Paa68AEr3A+Yb/fDDDwufi3U+gPo6nDJLeC5ZK/3795FFg5+RlElPiSwoDmsGBF3HVvlzXlcIZZQ5I89ZIQlY9NLBYUuTBc+SIFTmPCfxc7+Q+eu2SsTKqWUD0LCnZd+SnyQ5vfRKlwqfLc2SNJft2btHEjIrp/kd7VPFpsYfBISHSlhfzZKbmgev/B0uUb7Mp8rzMRa/IAp8XuWVHZ1OnBZI2SILoIFhDpXc9xoMtrF6WkjFkom1FujEOkpfUfqostISfoHFdD2/Xeuj+PhY825XtCx9AC27Y5neDRvWK99skb3R+2TihDEKoCWMgncPtgEsAh3XAS8Lk6WN6rb9D93xuvcBwNJcoB+O3efc+155dveBtGm784ALFl+gP46BXgAy0JEOg4IAPhvOHZd17nPuvHk569feF1sA1t1/1e2wBAOgoTa7u115ARQL7meffWY+FN555x39ii5aytUHUF+HW6yJvmH7Thn5+zTp8fFrsm+CAiXLeM4rAsGDpLDH5O8RyyZI9MI+kjHvQwXSVyV/7hsHyU6F5BlPEFnwtOl75aO8AEof0Fz6gG5eKtl5pVe8WL2sRYxKfueO7bJLKw6m/qmM0eIAaFwpzfApmckSmxgvialJkqz7Xn7KI8CTZnebj8C8HU4BoBWZDL6icgMpfS5NX0x9Bw5XfkoT+bJ5s/uI9xYoxHLPPaQrmCbExcqubZEGsrXWPiiu8igYgDJeA8MSxh6EQSuY8Ec9e6w4OGnx4kXmwwE3f94sqfX3Ck7DBAR5gZXvqocr6+h36yoCoF9//bWxML/99ts+gPqqlloTvkUWrQuXX0cNk9HdHpbc6Z2DLuNpgTB9wScSu/g72bPkR9m5dJjsVu1ZOlT1s+xdOkR2LvtVIlZMlrT5n4jM0vgUErGW2mU9g8kNnF7widwAumXlFI03xFHwCsPJs7vKXq3w9ucHn1g7UMYapluANDY2RivbSImtpAE7CSEsy5mQmugAqMe18sg2ue8LyEt1kQXQ/P1MiK4wFbK8nx/iGXqdL0lAnJ16CZizkHekiPIgz6zbznKa9PVcuWqVsHpXZCTLWTurd3mFDZSJy1XW7mteAGq7H1rRUgto0irpJVpFaRlm62Yo4mG8CK2rGPW4xjlaMWm6to7ztLiSFo5WaTsA2x2fex+jFPHgAg1qVe1okV2ydInk6HuJWzB3ltT8W5Am+EBnR8CX5LhRmrLpp2i3bgApyWH9w5rnLizraNq3/RzdDssrNxXoeCD45yGH6mjutk3ZwRx5pEmcZnxrfcS6iKWTl4WXjRHxQBgvlnW8PPQn5eGTZ5r+aT4P5nhxCU+Ykhxx2MFfgY5uBaGWvZcrL4DyB/Dwww/LeeedZwZtuZ0PoL6qk3gPl2/aIiMmTJWx/bvIpp8f1V/Fl0XmFo2Ut300HZjDuglUPi8H5r6u518rkOMff/GLesmGlTNlu8Jo3MJvJX3+x5Iz5y39sVIQNWGZJJ615nXfiPMFk8grqJYGoAvWbZGNq+ZoWvjz9uuWaX5fNNDMAxpqxesWlTlWIzMd0+7tEptWcQhN8gDEg1SJlk9U3ZrcAwWApmWl6W9pttM3M2C+Ts7Z84Fbr+fm9Ol0mqDLKjvC3evakSAGFqXp+8rcnokJcQqJaVoH75OEhHjZtGmjabIP5W/BlrmVG+gDARRGoeucrXOpP6mfaSEFGmmlZMt5uw8PcAxXwQ7WYTRibAdsgyEH5mBLa6ZlC8aI0O0RmKSux3FMP1jAkvNALF36GF9CeACVVRPhF67DIm6grWoHaEdEhMs2/Rgg3V9HjghuASXDABb9CWlOBbAYjERB0VeR/n00v+PHWtmAR24Myxfm1i+//FK++eYbUwj0YyQ814cMGWL6UdI83bNnT1OYhAUaKaBvv/3WxAsU9u7d2xRs3759zZY+jzwQHgTpUMj0QaWfI4AIdNI3kxHs9EME4rgHBiyRDwZOAZrkn7i5T/L21ltvmfvC8fD79+9vQPaHH34wYSkwgIz+odwT6Q0YMMDkixeNLeF5yN9//7189913Ji4caXXp0sUMYsLv559/XgiXlGufPn1MuTA4ifuhTMgbLxxlT1yUHX0r7eAvzpMPBjfxItn7YwlRyo14OM+9lta07+XKC6A48nfXXXcdBMA+gPqqjlq3NVLmrNwgn37xhcz+/jH5c+7zIgsVKmcXwefBsgBo5ZwDLvMVTuMX9VYIHS1blk+Q9cunydYVEyR86XiJXjJQ9i7sK3vm9Zaoeb0kc857kj33Xcmc94HkzXlTf3zoY2oFoGpe5gCnT0vC3M9l4drNmud1ZkAS0Hpwvopr/4xnZde6MMksZQqmkkRlm5ycKDv37JDY9IqBHCB4qEfBswToPo+8HOliZDzTWnk9V6YpAmYDz4ci+oACaUec9TM/Vw4oWMbt2ys7IreariS8u/l6H84E87kGgOgfWhqAmr6wBQO/UFJGkumjay2hRQDqrAUPLAbWd1gngUvqfVgHNqCrIvU052Ekjqlnqdfd4TFs2fEvhKO+h3uIk3qd84wvgZfsuA78EAcACldg6IKpYA7CAqLkhbgJA4hiHDtUjkFI8fEx5p537Nwpg38YENwCCgDikYEvjCi3FA5kcWPAJ3DDTUPy1gE7wBiFALxRSN26dZMPPvhA+vXrZwbs9OjRw0DiJ598YmDMDgAC+oAx4gfAAFEG3VBQQB3x4fff//63AUBG0Hfv3r0wbkCYB0MBU9iAJZDIQyIMkEbeGOxEnuiryLnBgwebB0UYLJu9evUy6XTt2lWGDRtm4M+OzgfAgVteAvxj5eNlIk3iIDzpDhw40JQN94nj3vg6wULIfVBOlNE///lPcw/cD/dOHNw/9wZcIqaqIj6eA7BNfoFP/HEvH330kQlLWdP8bQdiUdblnbS/IgBKWLcF2DofQH1VV9E3dGX4NpkyTT+AP3pado58XF/YV0JaTz7Qaokl04DkrGcMPO6f945kzf/AWEdpqt+8fIpsWjZJIpaOkyUrV8jS1Stl0fpwWbZmlWxcOUO2Lxkh8Qt7Stz8HhI39wtJmfuJxvG6xM79yiw1yqj+nHldSgVQ0k4Le9eM+i1L83ugqGyj9uyW2MRYiUkrP4ACgTS/H2oAjU2p3tbP8soB0ERPUKQfZ+C5UERcWAwZyOM0wXv7q25iYvmc7EzZvX2b7I3aY2DUDZncF1AJgNIvlNH07vCBChVAKWegD6gMbL2lHoShYClrsIMZMD4Bn9T11JMYt2j1tHOb4zAiwRrECyTCFzAJPMEAY+K0UzNiYMPBSaQBsLIP92BMw/JIGIRRC+MUUIoRr7RW7cp07qU4DxzIl2E//yg1/xrEAgrIMa8mMAUcUSAAlZ36h5vCDzCG6RlAwdFUDwyyBZi4WbaAIJYxIBawBKyIF5CiwHh4WPiAPQoX6OI61j8KDfDCuge0co19IJKHCHSxxfElAhwS5tNPPzVxAGxAGnGQB2AWcAP8yA+Q+fHHH5v7Ih/klzwSlodM3FgoAdw333zTQCwWXCAZWOVeuU/C82VBWOLgxbIDhLh/OyiIlwYHgHLP1gLKPZE3rlOGWETJJ8+ALWBJeQDOXCcuwgC0xEOeyBv3y8tGvnleVW0B3R9i/EtXrvIB1Fe11fL162V1hP4wz1kiI4YOkAU/dJLMKU85UzYtes2spBQIeV5N5tZqaprv9brMViA1Te0uy6bZPi9JC3tI8vzPZduy32TTqhmqmbJh9VxZpr9LS9ZtVDhdI8tXr5C1axaZLXOb7lg+2oQtrW8pAJo68x3ZHbVX8vV3jYqzpD6DwURFzhJ6myPDZU/CXomtAIQmph/aieir43RLlSUAlAUCggFoWfuAEo+ZhinFGQVf1vCHS/T3TEtKNE3uTFTPsac/hUZGYMfERMufuu/lxyp0AM0yRiXq3kBnARTjHQCKwQ6ABDo5BihpoqduxR8GKuswZMEH1lDFMfxhF7hhH2DlvK3fyQdWUziDfeK18bDFkR5GKaCZ+v1QOiygcXExwjRaLCYw9KchUuuv/+UNoLZZHYiifwM3wT43C5lznRugENi35mMAjoJnC3xREFy3hcN5trbQaDK3hYN/RFw8WJsW1wnPOfxznjRs/0fy4H4wfGVwbP0Sn80zJmxrsQWibdzscx3H1saNX9K1D5LzfK3YB2gfInEg7g+gDrQ82jKhDInHOvbJJ1vyZoHV7tsXnC0ib5jRSZc88ZLZ+8NxDX/AKXnlpSbdsrpQAHTe8hUyUaE4Tf1SzqVp3uIlMku/0HwA9VWdtXpzuKzasl0GDh0pfb96TxYNeUHWDX5Y8mcqOC56VWQBzfPFR66XpmB+DYwWNrsDpqp5Lyj0vinZs9+SrLA3JH/eW3Jg/hsSv2yArNu0XvatGS3Ziz9zoHihxjFf88Q+22KQ/LLkh70g+5b/IvsS9G+Y0e25+lsWMKAiFB04kCdxibGyLmK97IrbU64R8YdjDlCaqL3ycqiF9TeYvPyHopKa4LFe2im1QhXxYB1kLk0z/6ZHvNVJxsqpeYyN2iM7gUHNM2Do5RfxIQVYh4dvNuVTknU3GIDm698OH3EA7HZNEz6gbgNAA+t8GAQWoB7GgIe1EXbgPOc4pl6lnuU8de7R7LjfVatWyhamYVLeGj/uN6kRzAJ6JDteBDfkHYvOfhCU15UKoAVLcWLRnDR9hkwNm1Wi/ggLk6kKrV4Vvi9f1VFrwrfIsk1bZWLYPOn9XS+Z89NbEtb7YdlB8/y8F0UWK/Ap5Fm4LJTCn1sWCN3XiiDROc9W5qsUPhMmPy9LR7wt/T5/RQZ99brMHvGJDPx3Z5n7w4sy8edu8mWfgTJywhQZN/AjWTPkUYn+7QlZO/gRiRvbUQFW4VVh1MZt8jejs8Qs+F5260dqskKoM5l52eGCwUj7YvfJpu3h5e4LyjRIWCXdkFiVwuLqlY9DJQCTNfDj0xKCCohkEnqv8CWpJAsoAshCtWISB2LwEX0kvfxUJwGaOVmZsmvbNtmnAJqvH0ihADPhtu/YLnv3RSlkFx9YFChn8FGmWRyAgXOpmamSnpVmlJWbKZu3bCqERuCKlmBrTOM8xxiSqDs5tvUoBjNbt7LFaIQFtDyGoiPJ0S1w/YZ1ZqYH3NzZM+W4/w1xFLzvji0XCoDOX75Clq/fIEvWrpPFa9aWKvwu96joffmqzlq1KVzWbt2u7/l6GTp6rAwf+KVM6/e8TOl+v6RP7uxYIbFAApNYHRUo82e95GyBTitzvQhA2RKGOUhl/osSM7GTLBj+nnzR7TMZNv4Pmbdqgxl0xACpqQtWSNiSlRI2e7qM/X2iTJ+3QIaOnSxjxv4qYeP6Sf++38qU0f2k9ycvyJpBDzv9V+c7/VeBUJnZSRLm95DdWlkn6t9xZo4zQrosVi4qb5o4t+zcWq5meGCMqZy8QLGqdLgBFPgEuOn3Gkzkky39OfFPuFAso6UBqLPkpvcoeStrBcTiyYhuVhRiW5b34pBK88V7mFrQ5J6s2z8l9OU0CRsdTd/KTcJ0U9xnsHu10zABnnbmBiyhKDU7VdaFrysEUKygABZd+uhfiei7CWzS7B1MWAJpkqeV82h39AGlCZ4BYbjZs2bK3/6nBADFigh4YDL2dXSKPyCvL69QAXSpwqdXpe3L11Gn9RtlTcRWA6NzliyTX0YOl7Dhn8iwzx6RpQMellya6LFi0hSOFPzcTfVWnKOpnKZ8gDVewXPKd89Ity8/k8lzl8qyDeGazhbng61ADJKi68qKjeGyOjzCHK+JiDCrO60I32bytGrLDpk0b5n079dLwvp1lrRJnRSOi5rlZWZnSZ77qezaFi6xqZmSlpVeapM8FTZrwefmZDsjjGOiJSo6qlyDkRwYKw6IVSmgjkFPXnk5FGLCfZuPwLx5CX+ADiDKmvkWRoOpVAtoKQORACwsgFg9AU/EfqhW00Ot/fr+8a7G0OS+HWgrucndW85gJCygNJszx21JEIrcAGqVlp0m68PXFwIoDl4COhnRbgVcBhNWT9s18FhwdhASzww3c+Z0+a//LAFAoXL6KgSCiK+jQ3yd8Xy9RsqHCqDLCipIzwo7QH7fT19Hi5ZvUADcss3MIzp5ZphMHNlX/uj/igz/VweJHvuk7B3/jKRNfcEBTSBQYdNorsKnHmfPell2/PaMDOpyl4z67l2Zu2SJae5fuWlzyH9PXlql4ddu3SFDRk+SPp++KtHjFEKZ27RgND8j8zPC3pQ9qyfLnpg4SczMkIycdGHSefcAJSpk+swlJSbIth3bJDwyQiJU23dvN83GXkBUmg51H1AHQBMq1M+yvKKMbD6Al4PlWNLc5w7Oe6KBTOYI9dLepGgDq8HgCUArESZzGcegaaUkCateVVfwREBLNitzRW6VaIVHjkuCxpJEOPpwMt/pli0RCoLbPf1ZpSiAJurzcD+rVA8AtQ6DDjBamo72JvdAFwigM2ZMk//4jxIAlMEsh3KeKN8dWkd/FZ5veQF0wYqVMmfJUvl9+nSZNGOmGREfTPQTnT5vvmel6cvXkayVmyJktcIo83PODpski8Z+JT9//pSEffeELO3/kIz+9D7ZOvxxCR/2uMRPeEpW/vCI/PDPO2XdT4/J6rAfZcWmcFm+UbXeO/7yaG3EVlm6IUIGD+orQ//1oOTOfNas9CRzFIJnv2D6hcbP6yG7IjdITEq6pGalFVpDqaBRdPReidwZKTvj9kh0qmNxY+sFXKUpRgUsuSHrUIjm70M5CT1gSJppmWnGchZMaQVyn3MPenGUYiDU3V/ULfrTEqYkAEVe1wiDhZRBqox852PDy191EE22KYnxsi0iQlIVlp05Pb39lkVY9LlvRsbHxcUaMPLyl56lfx8BzyojJyMogPrO25UbQKF161hPeEZklozbmC4TNvk6UsTzmrU1TbJdg5MAz3IDaMEo+N+nTZdE8yPGSP2SlCXzFi2S2YuX+JZQX0en1jsrK61Qbdi0RjaumiVrF4yWqZNGyIzff5ZBA3rJoD7/luVj/i2bZvaRraunqH8FRQ3nGV8FZZrsN0fKqEnTZcR3XWTFDw+JLHixsHsAqyRlznxdolZNlN3RcRKbliHprJ6zP0fiYmMkJi5G4tITKmUNeAbZhNoUXRWyIFqV1lAAHWAsz1RXCCDFKmryq+LYy18oMmv6B4FPBICa+T6Tk/TDoxo3ufMhtHuX7NqxzeST+T69/JZFxGmhndkdEunXvCXCvPeBfoMJiNoYvlHS0g/dSkJHugsE0OnTywygf8rPazLlr1+lSa1v0qT2t76OFNX8Jl1qfp0qY1dE6WN0ILSiAGrnAc13faCU5JgHdOaChT6A+jrqBVQuWR8uSzZuNRC4YvNWWbMlUlbSZ1P3l+r5xesjPMNWtljpadbyddKtx9cyrf8LkjXjWdMNwDTJz35B8mc+I4lzPpPdK8bL3ui9sidWYUq3NDti0fOCrbKIvozJh7DvZ0kqrV9leUU5McAK8LNwU1YVB9AkSc1wANRYpVV2UJEBqICwgcKqySAbr2uIOPCTlJxoVk0qb56rSkBKVkGTe0z0PgOelZFHe990ObDHiKmZaJIvbYJ6K/K3yQfQMrlAAJ06dUpZAfSAfLUwTY7vkS6nfu/rSFPNbzOk1/QtSp7OH01lAWjgSkjBnL8Ski9fh0dm0NLW7TIxbL507/qyhP/SSf8gXy2whtI39Fn5c/pTkrKgm2zasEa27dkrSZnJEp3sDVxlkTP4yBkJDlxhDeXYDYaHQqRPs3VVWEGJk7XXywtJAGV6ZloxC2hKWrLWwU4/TgNOBU3qzuo7B1stGdEOoAJYhEFmP8CfWyy7WZ3Wfec+Td/jhDjZtiXCTAnF2u5efssjyoR7ZmnZQphXsZqQs0RnGQA0YpMPoGVwBwHoH+UA0G8WpcmJX3sDzqHUKd+p3Psqs1+gwn3XebaB/r38mesF16x/9769dlCcHvvVSXV6Zkif6REiuVULoCxPyupUgc4HUF++Dq+YZH/2inUyZsJ4GdvrWUmZVLDSkx0pH9ZZkme+J+HrlkhCeqaq4uuoEx7rIPBnLZCcO9TN8qQF+EZXshWUpnf6BTIpuheshKKDAZR+pAqGuY41E1jCUolfC5bscx7LqIXPwD6fXnOBcgx04ZclN1n33X39cMnM5anbfabJfbsB58rsm2ogXsuNqcQQXRA4Txq7du2UPVG7DRwFhrPQ77Y6/3kgXzaHK4CmHQygjGpngnq7sE4wwVfH0kCkPXt2y759LA7k8EK5LKCHG0BPUzXpky6n93Ugr37PNLN//sAMaaznmyr8naxq1NsBwTP7pUuDXulykh4Tnuts8U844iIc5xqqv6a6f07/dDlLRfycwx/h2eccYYifLfnhPFv8IPyTB+LlvM374VZVAyjxsPTn22+/LXfffbdZUtX9B+oDqC9fh19YQ5m+adj4qfJj3y8kctyrIvOeNyP0/2SQ0qxnJTvsddmzaZHEpaSZidIrw2rojoN94PZQ9wslPQbwVMb9IOCTuUZLmsoqVDEIzJn83JEZFKbQZMHSgKSKfcR8nenpaQaOkAXUwvg0XGA/UADMWEU1nozMdKcJXrek4/ZXmQoEYC9h5cxUEKbJPTYm2hxXdp7IR3JKsikzuiewHCRlBBBRnkzLBIxzjIWZaxbUc/VDwB0XfrZsjTAgaR28xFLgLFG+fv36UqdiYhomRN3qdgwOZgUlJqgPxbGKkttRD5OXkuYW5XrgYjXMZWrDWPaz+YAB2ed8eZ0FUMoPN6PsfUAPP4ACnE9MypJui3Ol6/wc6TI3R75ckisdxmXJLaMy5buVudJnRa7cNjpTvl6WKx/Oy5GP1d9HugUObxzp+Hl0YpacOyDDgOZXGn7w2jy5X+P4YlGOPD8tW9qrv3qa1gu6329Vrnyg4W/7NVN+WJMnX2jaj2j412Zmy4k90uTx37NkiIYnLw+Mz5IeS3NNnG1HZJo0AVGA9XDDaFUDKGHeffddadu2rbRo0UJefPFF84dmnQ+gvnxVH60Jj5BlmyOlz8AhMvKbFyRrzhsiC18U1phnSdDMGS/L7q3rJSkjswDaKt4f1MoAaGrCIQdQK6aEqiiEAp9YdY1FsRIAFAE8WNqCxQcUIdK0VlA3pAb65xzX8At0sbVQhewcoIBXSUtTVkQOwAWBUM0La7cnxcUWNrmXNso9EAYD5XUfNK1z7ww4st0amIKKpUcpjz81D6xVTn2FFbSwPDUts9U4sDTb+Mjjpk0btV506lIsnps3bzb1KUYX5vcELm0dyjlbj9p9tkxGz6T1+LPOrhO/ZMkSsw8YA5n4wcDD0t3MXkB4zs+aNcusuIQ/JrYfNWqUAWDAESBmRSbyx3Kgtj7es2ePSRd/TKCPJZZ5wefPn6/lsd/ECTyPHDnSpLF48WIjjEp2taeyuoNGwR+JAMqAGmAQqAQWF+zJl5/W58mVQzOlt4JnR4XThyZkyYiNeTJorXO8eG++jNqUZ+CVa5O27pc7FFAb9nYA88vFOXLF0Az5WeMZH5Fnzl34Q4Y0G5gu4/S4xaAMA6ejN+dJu18y5fWwHJm2fb98pulj/Ryrflqqn88W5Zp0Pl2YI98o/BLPCQqorQZnyFWaP2sp9bqvQ6FD1QT/888/y6uvvlpwVOR8APXlq3qJOUdXbY6QKfOXycB+38q8Ia/In4u7iMxTCJ31jCTP/bfs2RstyZnpBtq8QKw8Av4Yle4Fh4dCFV0hycB4Mv0+K3fN9KCgViALjsCk2y/7FpQChYXTQldenhOG5m0gC2sgAMoAHI4r816syJfXfWFFJL29u3bK7p07Cs8F+rOy4GzAsYRuA/ixI/tJl/tim5pKfeYsM0pcwDdzoNr7xg9QaeJWiDXQrjLN7xwX3Ad55Nq8efMKwRGYY15ttwMUEX6wHgJ4gCLwFxcXZ2CRebiBUGDPgh3QOW3aNAObbOmfumLFCpk+fbqsW7fOQCBpE8+MGTMKQfXXX3814AhEYoXFP4DJPucXLVokYWFhJh2gc+bMmeYc1yzQAq/EP378eJMX9rGUkg6O7gVYSsvjjg4A/UYBdG6O/LguT24clSnvzsqRAatzTdN6z+W58vQf2fLY71kyVGFybHie7mcb6+hIBcN6PdPl4YlZMmxDngJmurFwPj81W7ovzZXrhmeaMEAmcHp63wwDocBl6yEZctdvWfKLQi1W1rc0zanbHAAlzjGazqU/ZcjnCqBDNW4gdFLkfrlYw9ENYPZO/VpKOGDiwSLqdV+HQocKQPnyY0myQOcDqC9f1VNYQ+csWyXf//yr/PrbSImd+YHIgudFZj4lMUuGyL4E1sNO8YSx8goIZdqiw2EFJc24tPIPSML6mZblWM/c8FMWBQ4kAm4CwdItQIlmc4DI67oXgGJN5by1fBa7plDFgBygjDQBLNJw+6kMefVDxepJk/uOyK0SHwdjlD7KnevAdEJigkJbgmc5cY4yckb2O/Cdpuk4E+4nmxW9AEjOMxApReHb6UOLFTTfzAkaHx+ntRWTxe83oM51pmsiTvbxt337NgW/xZoe6eYVWhHdzloo16xZY2By5cqVBhyxJGKtBC4BR+uPOhaHJRUo5BiLJeEAUM4BoEuXLjWQCTxOnjy5EEiBRqCS60Ap0Eg9jOUTiyr18oIFCwxQ2vQBX/xjLQVC58yZY/JAWPwRH9BJ2lhSie+YtoA26JUmHSdlm6bu//w8Te78LVO+XZZrmsFvUjj8ViEU3T46S94My5YaX6fJGf3STbM7TetPaFj8d5qcJRcNdvqBApIDFWLvU1B9Z3a2nDvANpunSecp2dJHw74zO8c03/dflSv/Xpgjd4/Jkt6aDnkBYgeszpN31c+Dmi+spTTx36/79BnF+nnFzxnSTIGWvqFe93UoVFUAmhfiC+kDqC9f1Vf8XW7ctl1GTpwqH3z0oWyZ/JHI4lckf/pTErV+jsSnZkhCeuWuLMSSk4drRHx5+4ICnywpGip8evmzUGjhzDS7qz8ABzgK9G8scPTz1GuhpluSiIP0sX664TSwH2llyFgkC8CWdACQxLhY2bFtq7E2chwYJpgYOJSkeUZeZWHTYot1l36egCbb1PQUyc7RMszJkJQ0/aAijoL7JQyin+JWhWLKJTEx3sBoXHysiSMhIV7ry2jZpvC5OXyzrN+wTuOjK0SWAbpARx0K4M2ePdtYPAHFKVOmyMaNG03TOJBH/QuAAodYQnHUtdayCtQSN9ZOrJl//PGHgUXiBkyxrBIOyypwyBarKunS7I5llrjZJ17yAc+xjz/SxjILbAKatt8p1/DHFoc/0rPH5XFHBYDShA0cmgE+BYOIsH4ycIhzps+lij6X1tqIFZJ9+nsCgIQ5W/eBTwYdNerlnKOJnHDuEeycIwzn2ccfcbFPusTDNeLhnEmfOIlHrxMX5zg+nPCJqgpAM/U94auoNC1S/z6A+vJVfbV07TpjDZ27bJX8+OsEGf7t65I543mzZv3eHRGSqBWRGclezhWRvGSnafICxapSeQGUpnfWeDdLl5YAgkAlgIR1MSvTATxE0zBwZK1u+AMsOcc+Yt8rTgRUVXTieNK18Bk4BRNpY4V1/BUPVxGRnt2P2rlD9tDkrvkIbHK35eQ+Z2X6q6Ykm/whY9HUsrD+2ad8bL/WRIXGxFSFzzSFx6QESdZ3jNkFkDlvANSBfWMR1fh4XhYwsWqizZs3ySZVRES4gdPd+3Yb6/eGiA2SYcoqz0BioAWU+nPXrl0GNoFPmtItJHIeEGUQE/5sH8+SHKAZOHDoSHJHBYB6Cciz0OjeL4sfrzBW7muB+/a4pPDVRZUNoPMUKFkJKVa/quj/UpJSVPMWLZZZKh9Affmq3mJN+ZUbN8uA4WPkpyF9Zdv41yRraQ+t1FMlXiv2qMR9Zi3ywoFJAGkFoJT+pc5UTUVrqFelANAEhRCvvJSsODNCPRgkAZZAHGBiIChJ4Scl0Qx2Mc3nBaAZGM5a7bgOXBGPgdzC60Wj31Fg+FBFvkmLvKUHwKe5riJ/AGNF0gkUo9pTFfCcJvfYoKPcGdnvtsiyLcpzsinDoiZ0rKDOpPKAJ3UUfhK1vBOSEwx4Jmfq81aZDxzXYgjM7EB4gBOrKltEOgCSW8BmYkqCuc7Sp6nZqZKWU3wteCCTutQ6mAkrJIORrJWR+hTR1O2uGzmmqd3WwxhrShrBjsOieaS5SgHQrxdWPwD1FZpqK4D2rgIL6P4QOyWzEpJvAfXl68jRhshtMnPRcun6eXcJ+7mLJO5YIXn7D2jdoCCkUESFnJatvxVZqRKT7DRPe602VGhpLA1SNY5DYQ01AKqA4pmHIOLeWBc8f3+eJ0RSJgCM2Vd4M822WN40Le6JNBlVHRjOS1g5gStgzOl7WASu7v2yCpgDhq31MJgfIBsYpM+kl59QRVwAR0JstGxX+DSj3MV7lDvTTqUqFFurrMmH3iuTvaco/AGMtnw5xqjBuaQUBf0C6EwEOgvKOwnI1P1gIgzxkJ6xLOu9kqY7T5RRcqq+L1pepGPDpmUXB1AsmfT1pLmbZmwsmgxAAj5tPWoB1C2smsCnbX7H0SeTpnqaz7HA0vcSwWP0BWWfwUJssaoCukfCfKKBAFqOpTixgKbKf3XLlNq9sqSOryNGPK+/9siS76aHVzqABg5CCub8PqC+fB15WrU5XJas3SBjpkyTXj27mzWwN0dsktlz5shifgO0sgybNUviE+IVInIkOQ24SxDm+cTKmJKRKsnp+luSlSbJWSkSn55g1pg3UIcF1QWlgCpN48CaGxaqQmUZCQ98YkGzcGYthAAR4tjCEcIfAEnfQwtFqZkpIQMosvE7FkHX+YI03X5DFUDFwCM7/ZCXH2QssOWEXCvTvK5x7Nm5XaL27DLpAdY2Xo6L5DTTm/6dWmZYNc1a9Qp91D3sUx427hR9nwBI05Re8MHCvrF46j7wWRqA0hSfyepVLHXqURacA8Jpmjdxu8IGAiiOfQYQ0bTO4CIgFCANJq4Dj274xAGdgCaDjLjOgKLffvvNjGoHSumHaQcFMQiJZv0iRqu+rhIAVCQiOk2eH7tXHhmxUx4fscPXEaKHh++U50dtldUbt8qf+sOA8wHUly9foYi/2dXhEfLb75NlxOjRMkIrxN79+suYSZNlmB4PHfWrDBg8REb9Okp2795lLIA0We7as1tmKqjO1b/78RMmyMSJE03/ushtkRITHyuZOeovK91YI2mCB/QAPkAiRYHNXelXtkIFUPLEYCnuCQhCTlN1cBgEXrAeYqGz8AKA7s9V2AlxzlALoGzdMGigVM+5/YYi8kRY8mTuIQC6LOSadHO5pyJYLKuAjAx9/tu3blHAijcjx02ZaHwWbknHqmikOpZBfT7JTn9MoJT4CGvzS/ml68eMWTWqADj5OHADZ1Kq7rua3L1E+Cx9/7yeB2mRL/LiBlsrLwC1juZxa+EsSVhHvaY0on+onUqJwUeMVmeEO4OWsLJSZ3MdUGVEPdZSrzq8ujnmWY0rmPEAVy4AFdECy9IHl7jP1xGmHP0h5YvUOh9AffnyVRaxlCf9Q7GKrtuy1WzXRmwxWrRqtYwYM0bGKZQOGjxYhv3yi/w04hfp9vXXMm7yFBmt8DlWr7H/5dffyC+jf5PRY8fKjLAw2b5zlyQmJUk6/fkUSAGI+OR4hYSqA1H6AXoBp1umS0FqnGkGL4/VMTXNsdSRHlZd7i1DFQrYAUBAIDCINZX0LfjS3F9WOCyCquIj3xFxEb/pq6pi33YBcMdRmoiTKYviY6INfFJuAIf7OnFi2TSj01VAnhs2bV7YuvNYGIcbQF3P060kl2U0mEoDUKdfKc/t4PevJACtqKMPqJ03FEDFUoq1k36hWFixmALo9C+l+Z46/EhogqefbOS2rbrn8GQ5AdR3R4urCgD9/vvvpXPnzoX6/fffC674AOrL19EsJrVfoyC6XP++Zy5YKHOWLNW/9U2ytgBUgVcLsPwGAKwjx4+XH34eKqPGT5AvvuquQDpOlq1caX5/6JNn+vYxMCnAAlVRAYNMhO8FncWkAAowlhU+AZicbMfaWKxp2EBTUpngEUACHN1h2Mf66vZXmsgTTds0wbvvh7hs/1Wuc2ziD0izNOUraOYqLO/evl327tllmuADAZJj+oFSLgAnaXrBphcUWoUCoHR7CKUJ3gCopmsHj5n49Zg8AcaUB4OQ+BByhw0chOS70h3dDuYvmC979+4xxz6AHuOuKgCUrzUmy7Wy84rhfAD15evYEH/jgKjXNSuAlWZ9AHXFxk1mhoxpc+bK5917SPdvvpGomGjz25Shv0XGGqpAURnWUDsAqbQpmLB+0mxuASkQhEoSEJORnmZGwQfCix2MVBJkuWXWiFc4cvcDtYDo9leayJMBUAUr7smet/FYGLQA5vZTmmhiT9N4t2+NkKTEBDPKPdCPKRP6VCp8kg+OrQL9liTKzYxMz6BsnWmV3AL4+WgxA5E8rvM82CaqLIBSnrZbA+XMvVNOlE1qVqoTrtCiyoCyFFm3YZ0PoGVwWHHnz59nmAN32AHUbTbG7IwrKS3M0e6JUAlfGdMREA+TsJbkmLuLkW6hOju9QqBjHq/ylCf5AwhLm57BywGBXvOHVQWAluR8APXly1cw8buAdRQrKc303w38Qcb+/rskp6ZIrv5+MWIZEHXDXHkVk1Ky9RP4BFIBkvKAHtZbVtkxze8e1lsGvzApOlMtecXhFjBUWQBKszJgFXgeEV8o+XGLcAfy8yQ2eq/s3BZprJruJne3P64xyMgMgAq4XlZh/aUMvZSWoXWVboHLkoQf95Kd7vKk/661gJJWhokvw7G86jNl5PymjSzb6QNoqI4BVfQPP+xN8MT3yy+/yMCBA00/BzqmM1Er0xYMHz7cdK51gxZWNfLCclOsBICzy0wxGow1VXGAloVEOucykgwIJA3uw74smII5R/Mw/oE7+lKwT98LgJQVA1hbFUcHYNZQpXMw/S6AUYCMfBKWPhnkHZCzfTJYtYApEtjnGg6/5Im0bV5JB0dnYwuK7APb+AMCOc9qCiyLRfx2/jDySZ6I1/YJsVBPGOLm3JAhQzxB3QdQX758VUdhFcUi2vP772XEb2Nkc+RWBzr0d8xOt1MRa2hsCQDKyHzmJbUjtssDevSjNNbPIP0QrVWUe8rX30+veNyiidw98Igm48ClPEsT+QKoGNXNfXHMee7PQq6ZeqkAykqTaXLXfOzevk2i90bJfgVRmt29/CL6UwJuNt2KCIDFEuoW4xu4P+6FNAKvBwp/9l7ZFllAnSZ5202AabfyzTlnNSHqRUCdiel9AA3dMQgpNpYVlio0CKl0B/yxbJPb8aDsuqWAY+/evWXQoEHSr18/6dKli/z8889mhNeAAQPMOSAPx5QGwBdTEdjF9XFMSwDMMUIMMGONU6DWLqIPMAKshKHzK1uuLV++3PileXjo0KEmX4h8kc6kSZMMGAJ/b7/9toxQ2OrevbtJj7Q+++wzE+/IkSPliy++kDFjxpjjjz/+2MAz5/r27Svjxo0zfvr37y/Dhg0zZQlI04mYPLA2K+VBnll/lWOAGDM158gjeWYNWa4B3KTD1Axjx44190KeSZ94CUs8wCR5514YKYcf8m3B1O0qC0DzQ3w/mAeUvmE+gPry5as0rdy4SdZHbpOho0bJP7t2lbmLl0iKma+xwBqqEFmevqE0gceVsAoSAIp1DOgAUsq68pBtZraDj0pSWmaaMDCJdLzicss9z2hZoRgBVgAVg5AIj2ycyFj6FJzdcBpMNLGnKGAz0CglOdHT6ukWcQKglE1lAGgwlQXK3WUI0Np+oMhMOq/1H/v5+Q58YuQBoG35RERsNvcT6OxE8tT5JelIXtWoPA4AjY+PVRZxRv5XGYB++eWXBsLcjodnF88HLgHU999/30AbIMjgFeCMqQd69eplIAxoIgwWTkAKYdHDAbnAKUDKnFuDBw82cVtAZQvQIiyQQBhACGBiFQWoAFcsjbxoAB7xEAf+gbgPP/zQAGDPnj3lhx9+MNZXrLY//vijAVOOAWmOP/30U/noo49MOgDid999Z8oB+AS4KUsspqRh88w9rlq1yoTBPM09AY7AJGBJ3oFnYJkwWHsnTJhg4se6SnzcA3nkmOkYAEfbD5PyAV655uUqCqDzlq8oWAkpXtLUf4lKSzNTsTAwgb5fXhWOL1++fAWKEfYz5s2XgT/9JAOGDJHwbdtMBc8o7fgkRsqXPNgkUCUBqNPvs/xWOuAE+ExQKAsFjrGEFvZFzCs5TQCR+BGw5OWnJHFPmQVwTNnZuOx14BSgArYAUvc1C6nEAWzGKEzs3B6peVJAKwU+CUPe3X0/vfyFIsfy6X2trOI+2brLwd4nAEp3BWvR5dhOkG/9btf7dwMoQMk8ndTb1NfU6bRYBhPXqaupa90OgLV1Mu85LZm0cpbkMJpVdkt1ZTtYZv36daZMcVUGoICjl8XN7YBNYIuCtlBlvmwVeoAyrHc4C4c8WEDUTtrKMf44BzDyQLGSch5HEzQWUh4w8Et8AB7N20Ab4ewgGR6umSJAwwJ5wBLCiooDfLFIAnRAJ1BHs/bnn39uXjTuA9CcOnWqOSZfnAP8AF5gEtAl71g/aTbnpeM6eSQPFpCBSvLAS0zeeQFJnzSBVu6V+Ck/+sOSDvdO3rhH/PMCc6+UB2kSj5erEIDOmi0LVqyUuUuXGQj9ffoMmVSC8DNj/gIfPn358lVm0S90hf529Bs02IDoXP19S9bfpOysgib59NAHKAGg8akHD0ICPhPTEw8CQXezrft8oNygZSafD9E6C4SWBqBAD8BEGgBSeQGUsEz0Tj4DQdCCFc3LpAWQ2msOrDG3aZYBT5rcAc9QYRKAQ17XQhX5s90imIrKy09ZRDxYgAFNpoviHNZOBn1R/3M+KzvDbN0DtwgDhG+N3GLqSRysRJ0MV8Ab1NN09aMORcRn61P2bZ2KMQ7uYN86a6TCUbfDHvAB9T38Aj8QP90FMabBDNT/xEsLKukDraxP71W3Hy63c+cOwyXR0U6XycM+COlIdrwUXoOMSnO8lIFfMxzbbgGH0lUUQOcvX2EqBzPiVSuHEqV+/KZ3X758lVf8jtAkP0M/tP/50Ucy/LffJComVn+/cs3AEAYNhQqhCa45QAFRlg8FGgEOC4IOUGYWNJM7TeW5eUVWwUDhH1gBQEubBN2tUAAU0UfRgaaMEvPhJfKG5Ymw5A+Ycg9qCpTTx9SBVAN8ei41OdEsp0kTvtcody8RnvXbSdMCtJe/UOReOIDVtSoSF+K+HNAu6Pup4pjlQKnb6eZhwdlajO0z2L8/TyK2hBvLIw5QtMYx6wBEQJG6k60djwKkAp4AJfUv57CGYqTCAZSWBTBYYWTC6AQj0LWPeGn1pFsgRi+MVRiyMJgxboUt3fEw3FGHVxcXExOtkL7JgCjOB9Bj3FUGgC5du66wcghFyw6xTJoBFZkvX76OXDGnKHOIjho7Tnr07iMLtTJmICRrhiekJIQEocAMfT2BTwYk2WZ8LGFuAKUvqJlTkuuZyaWCn9NUm2aa8QPTDKZQAZS8GfhUAPK6HkzcB2CVXrDaEJPje/lzC0sjsMXAIkA0OmqP7Nqx3aRdWpO7FekSFvgsbenPUGSmzkqOkb2q5IwU00fXy1+oMkCp5QlcAp+AKHnlGZry0jwDoWzpW8o5Bz4Jnytbt0YUwGuegcbAVl/eA1ofsWbSGglE0pqJFRDrJGM8sHZaf9SxOCypjPfgPH7tgGtaOIFLQJdzjAOhu55tWaX7IK2nxEV+aFkO1vp5OFx09D6F5VUGRHGHHEBpGobybedbHhhNxjgeItd4MPac76rWVQaAAniLV6+RhVohVFf5IOrL19ElWlPoG/qrVsI9evWWCVOnSmp6hmQoTCSEMDgJ6ANoWHc+qcBaCWR6AqjCKv4B22AAit8sTRvrIEBTFQBqAcjrWjCZfCkkseIQg4CAUOIJBQbzFT7TFVa3b4kw0yyVpcndWlfNSkIBo+7LKprbmQMWKzXWz8oCUFM2WhaUD/v08bTWYZriyTOT9pvmd1f+CwE0cothJAS3BDrqUCybWDCxcgKfdpyKHRjNmBZAk5ZRa0Gl3gVYgUispFhMly5dapresZxSXwOuWEmxhpI+3fioowFV6nQsrlyvTixFntwW0Fmzwg4dgFJQDJKh4DEjY7LGjGz7MNJXkgdk+zP4rupdRQF04cpVpl/nJP1Dmj57TrXU1LBZMkW/Gq2l1pcvX0ePgFBg9LOvuss3fb6TGK3oMXDY9ddLEpOJ0x/UHh8EoLoFDAFPgJLJz70AFDCxlj7WNKe52sYXikIdhFTWwTcGsPR+HKueA4Fe/rwEfKZpuB0KWWkatrRR7nZwkJGmi4Bd0qY538IbAhyR9efe95SWS5x+VGCxtgBKE3xFARQRPwOJLHy6B0mx5bkCoTTLF55XUZaRBkD5KMg1ABpoAaXOBBqxaMI2ACFWUCDSWkZpwqee5Zjt0eyionYLa8HDgnFxsTJ8+LBDB6CAJ2DJw2BQDiPA7VRNmJNHjx5tgBRKhvZ9V/WuQgCqcMco+AlTp0m6nq+2Tn8UFur75E//5MvX0Sn+rldu3Gw+inv16ydTZ4ZJVna2JKc5gGcBszTh1w2goQowAbLM4J5spz+h6TNa2He0ZAG22bkKaWVMN5gsIAHDrLdOk3tZLZDEsTViswkLjDpwWTw8oE28WAfNak0Ka4gyBOiYBzVw2iXuE/AH6FMKVLSvHwRu8YGgW6ydWD/toDGa4ZPSWE2qbNZgt2yemHbKdEso6OcZ6A+5LaMc23umCd72AYVvAEu3w6ppLZwMCmJwEKIvKHLvYyn1qoePJhcVtUfLIdqUI+XCzEKHDED5EuCB8AWABZS+DQAn0yxhTgZCuc4oLjsCzHdV6yoKoHYe0P0Fnaerq1u5Zq2x1PoA6svX0Sm62KwJj5CwhQul+7c9ZdS48RKnQJCq8MLI9tCmRCovgDrT99DMjcXRC/QcgAuuQP8VEXmxTd90C/DyU5LIf1ZmutbL4VpuDggaSM6xg3VyJV9F9wS6D7jLMDElwYB4YlKCsUIDprY8iTcjO12ikqKNFdNLwKWX7OCj6KRY2ZuoAJqerPVR2dbod56LwqOG4UPBgKWWEZBcdP3gcFg5KUtglXAIi/C2bVtNWByQyWAg20zOFksf52096t7afQufNNEf7Q4AjYnZp7zgDMKeNm3qoQNQa55mC9zg6PNp91nhgvSYmoit76reVRaAeq2ENG93vgxckydTtzmrHhxOt2L1Gh9Affk6BoQldH1kpAwZNlw+7falxCckSq6ChVmRqNR+oUmSkZVeCEyhCnDBematZMFA5lDIQJ6CUnIKeSlfv0sGHtH3c2tkhFkH3ZYNwiIJRGIFdAC0yMKciMVZIZwZCewKUA6AFsRL3jRsMaAsqxRAaYqnX64zMMgBUPYR+bL3wTW7uhHPhY8DoJO6DOsjzerWYh1M5NkCKH5t39ZAAMURL628MAxGNSCUpvVg4jrdDwMtp0erKwRQLVPclCmTD+0gpFBcYD8K31WdqwoAzddX5aP5OfKxavTm/dJjaa68NjNb0nOLniudrelmgbUbx1cgXS9wXMMyzh8l86PRGZuO2Dj+qMkHg9noyoEj/3w98o6yiAHTUQSuMOEDqC9fx5boG8qyvyN+HS1/TJkiKQpU6TnpZkQ7KmrerRwABUQAUK/rh1oWQN0wVhblK4CmJCZI5LYtkpajcbnKyJYT22Llp3CflEpzcvHlRysVQJMdYSklbtZrByqBTMcy6Vg2+RjA8mugU4/ZUm/YpnZjGdZwNk/uew+UBVAspcRjz3sBKM4a2GzTejBRz1G/etW9R6sDQGNjiwD0kFpAAx2jswAQHgD9J+jI65UOllGa64EK+lvw5UJTvZfDD9dLcjx8AKasjnwSNtDxItnVmUgbWGJEWqCrjl85VQGg4yL2y+eLcowF9IHxWTJx634ZsCZP+q4smvuUOcpYKYo+IDRRMJcZxzhWlaJ/MIDKalpMM8EoQFy3bt3MhLwMVGP5Vv7YWcKV+dB4DvhnoBvTT7idD6C+fB17YvJ6ZsHo03+ATJo8WbZs3aK/VblmuibTRxFrncuCV14ARfSVZLCK17VDKSp3pg0ChoN1ByhNwFVcTLRs27FV0rIPBlAv0RSP5TNw+dFKBdAkZ2sB1Jl1wAFD4rbWSYARWaso5cB0SmzpYmH9u+85mPBnwms6bqAPBqC+C+6sBZSywx3yaZisZQoAZAlL1nyn/8PXX39tVkICcnDAKfNgYeUCRFj2EsdI+YkTJxrIAGKAJMzdzIFFnGzxy4g0rGFsGegESBEffTRYax6zN/DCOczgnMcvIAzgADz032BOLToPA8Dss2QocTEfFxY7/NvVi7g34ma0G0DEdAjAFX4BbbvqEVsc+aKvK/7YEi8rNAHXpE/euD/yacMCwJzHElgZrioA9F8LcmTOrv1y2U8Z8j/dUuXk79JlwZ58eXdOkVWSMuE5jRo1yjwLIJLlVylzypJnjOUTQGWqCvKCY7UpngFlzkpUNGPwDuGPd4XlXG3/YrfzAdSXr2NT/M2v3xopk/R3qkvXrjJZf0+S9HcZyxgGjfgkpmFyILS8AJoGfJom79DBpipE2uSBvABG5c0La3Xv2xslO3ZvDxlAEf0+gVB3V4fcyraA6tYBUGcaJu7XNrNbWSuoMycrdVeR1RP/br+liTyzuADN9e7zPoCW3QUC6B9/VFET/DfffGPWTHc7LICAAuAApAGdP/30k5lYFajq3r27GZBkm1KBNjtIyUIb5wE3YIwtQAqMMCErPyYADGGAVsAWiGGteYAGsKOpFsAEpgBGgA8ABIA4zzFAylxdAC4gSNysQGDn4gJE7Zry5A0IBX4ARa6RV/LGNUb2A1kMsGIpTdKwllDSYlkt0iGPpIklFQFZQKy1EFNelBXxshQo0zmQXkVdVQDo10tzZXLkftPs/r/d0uTecVkyf3e+dJlbHEAHDRpkygZrJbMiYAWlDLhXLKAAKn44x3PFUSaUKdfwT1ieA1ZSVoAAUL2s1D6A+vJ1bIsBSkxe/8vYcWa6puVr10iWwlFWZpbEJ8dLCk3IZQRQ4MT2/QS+mMLHng/0eyhEusBYRayfCADdvWO77N63W1LLCKCJmrb7HP1EiZMyBRgr3AdUVbwJvmglIyvTP1WfBd0BgE+6JFAeqMzdEvY7o+CxmrvL0wfQsjsLoLxfuD/+mFI1AMrcngCY2wE5QB8ABtgMHjxYevbsaQAQKyMAgQUL6yewCJTa5SntvKCAHsAK5LEPxFkgY0ATTd9cZ6Q9FkquAS2cIz/AJZAI0NDkD6yyD2QCe4CRTRf/1vKJhRJrJulxjq3NI1CJ9RRn08GqhzUWSOIcfikT4qVMcaRNfoBjAIzrADN+yTf7QCDpAlnAGmUFyHJsl+2qiKsKAI1IPCBPTc42Vs+JW/bLsn358txU59g6yoD+nbwL3J/tEkEXBj4kuMbz4TqAb6GS63awGuF4b6zj2XPOy/kA6suXr5UbN5lm+V/HT5ABQ36SKTNnSHIqvykZklAwbyjTIpXFAgrQsNSkmfIoxVlFp6xWtsoSgIT1DwBlFLyXn1AEXEVujZC9sXsLByGVJka8m9HvARZQxDRLmQr2jECvLABlFHzgNEw8C+ZpdZcDz4U+rVxjiii3/1BEOMoy0KLsA2jZXSCATp36x+HrA4o10oIbDuDBImgdFkz69QFaQAcOKMESyTHimPwBclgEEX0wASe7D9ARB1tABkghXpwFFiCUeABErKsAGfFbC6Sd64v4gGjOc450ACS72gDxEw/54n4Ii1/AycKkLUuOySP3jIAw/HKetGlmt2Bm78PCuZeVrzyuKgAUt1Sh882wbPnn3Bx5fWa2TNte9j63lel8APXly5fVmogtZtqmL7/5Vvr0668AqR+1uVlmUE12Xpbk788zsBEowCPw2H3ODlbB4mavu/1VpUgH6KKpmSb47KyyTb8EdFtZAI1Nij1ooNZBUtg0k/5rnQR8Bk7LZGX72rL1gsqyyN0E774HYBErJ/u26d0e04zu9lsWGQuoyv1h4gNo2V0RgNom+CqygB6pDsg6llxVAah16dVkelAfQH358uUWvwWrw8Nl2px50uv7vjJ12jTZE7Vbdu3ZaSyY+fn7zXREWM2AjTyFHQCHfWDPXNdtkRwwAXqAHWt1wwJX1RZRBz6zjAWW/qikxzkvv8HESkwZ2RnGQslAnfDwTWa2gECQDBT9ZxnMFTj4KJiI0/blLK+CASiizO2a91i2WVKT8zTJU0amrPReAdNQngv+KQ872MmeDwagGLdowcOAhmEMg1EwYfiilS+QrzBMVZS5vOr0w+0O+yAkCtZa9UpzAJDt+1eawypJ3IGOh0xzOHGVx9mHiNXVa2Q7DqullyOsLTfy53acx6pZ0oh9rLbu68Rh81PdLaC4A5r/xPhYycstfu+Hw/kA6suXLy/RN5TfhsHDhsn4yVOk+9ffyPiJE2Xi77/L8F9GyLSwMBk1erRMmPS7hM2dJ2PGjZVVq1fJipUrZN++KP3tBEYd2GQLkND0izUS2T6IZQXCsgoLnR2pXZ60sHSyJCiQGJ8cJ5s2rhcmoQ8ESLewdgKfyUy9hBU0oOndSwCrF1QGU0zqwedKAlBzL1oOlDtN/u7zQKedqgmYBCzZd/sJlAHQwtH2TtmiQAClToc3aNWFORhMC4DS0ktXsWCykOqugwnDeBO64tHVkMG2dO2jhRa4tX5stz3Cwgq2Wx7dDzmPo97G0WJrW5IPlzvsAEqB9ujRw8Ai/TgZVIRIg7Tou0mBcY7+lTSH84AYfEMBcp2C5+uCwSq2cOnDSf9N+l3y4IFcwn/55ZemjybN2cTJ1wkPhwfJw8fRrM0xzeM8XDvgiTjee+890zxOX07Ey8XLQBjyAiAzqAoIxR99UYFVHPn797//ba7RD5X7IDzh6PvKC0IeyRMDj7gv7pNywJEPwpBP4iZe7pH+n4QjPC8U5cILz5Z7t90BQnFVBaDMKmBHpzM1EuUb6LhPuirg7McDxzwHBHDjhzxw3r6DPBf8248Z8sm9s+U+8M+x2/kA6suXr2Cib6hdUx4xWGn6vPky/g/93dffOQYujZ74u4yZNFn6DRpslh/uP+RH+b5/P5kxa5Ys0t/i+IQ4/U3K19+kPP0tcpZ3ZFom2xQM6FQFhAKcqZoWE8C71zEvq+inCVACorGJsbJp8wZJKan/p6vpPSElwdtPEMWkxh0ElV7Cn1d/0WAAyr0Dlk4dcHBZUFZ2IBLX6DJhB44FE0tu2viIm+dpLdxuAIUrqK+toy6CJ+zYBFuHsk98yJ6n/ocl3EY0jhlvQp1OXc9YFOp5ZgDCMXiZuBFjQ7gOW8AYMA9jRTiGPeAKwnFcGWNHyusOK4BSuAwy6tq1qymkPn36mHkdAVJGO6O3337bgAvnGf3MQCVG0zNFE4UMuBGOKXuAS87jmHqHuIkL4GEUOeGIi9HjPAzmmbRQRPzMN4lj8BPTJzGC+vPPPzcPDwdEvfHGGwY8AT7gmYFAn332mRk4xH0AyF988YX861//MmDav39/+fTTT014vmA6duxo0uUl4AVh7kryQx5Ihy33yCh8/L366qtmRDeONIFPRoTb8HzxsLWDo/DDi8UoeraMtveCyWCuKgCUrzmeE/HiiINypzyt44MAcOfDAdDkvihTrML4pTz4o6N8uEfKikFbOJ65HchGWQG3zKiAP0bFUxZ8bLidD6C+fPkKWes3yAqF0lWbNhs4xUrK4KVVqnVbI83W9iMFSj/v3l1+1Tpoztw5CiE7TAULvFj4tIOTAuGmomJ6Izv4qTRLXmmyAJqalSL7YvfJ5ohNJU7BxEpEQK+xgHpcL0mxqfEHQaWXdsXt1XLfJFGJ0Q6MpjjLcrKUZ1IQAAUwAyeNDyZAFH+EoyztdFFuWQDFCsrzRMwpmqnwun17pDEC5ecfMGNBAlt3aakEShH1GfUeA6qpn4BTGIEtdSv1prVQYkChLoe7CEPdR/0Ib2CowlFnEj9+maqQfYxecBP1I/twA2FIE+McBqyy8EFlu8MKoJiSP/jgA/nqq68MLGLJAyYAOwAQkAPgmGYH8UCBTECSB8BIcQAR2ANS+AKwEIl/IARQIU6mdKLwgVEgBv/EhUgLWCEtHHEQN8eALeAFLANRAC1hmPYHUAR+AU8eMvfBefKDpZO08cs9Ul68IEAt/jkPcFkABZIAX14I/LNPXrkHC0/kEasnUz4xCh/QAjwRXzQAL9DJ/XLMCwbYl8VVBYBS7nwsuB0WXO7fOv7oKAPuiXeMfcqfP2DOEZ57p/zt1x1lhePjAqsxTQ58EOCAdBzvAdf5GnU7H0B9+fJVFQJMsZ4u1t+YvoMGyyD9fZ+qFevChfP1N4rBrgcM6NAsX9lN8Q4c0dcx3VjkvPyEqkIAVejcE7XTLMOZlpPuCZBYP82k80y7lJYUUtO7VYoqPi1BYdIbOhGwCXSuCd8sGyK3OOdS4iQ+NVESUpMkXtNOy/QuS4AcSAw8H0yMms/OzTIT5jvb4s32nKeMeXbUh4A+MEr9uHVrhKm/aHX0qnvxQ2stBjDqMwuI1NXwEAxEPY4llK3tWgd0YpzBaIM/rKB2JiDrMNYww46dTYd9/NoWW5gAhgJyqeNJE6awrY6Hwx1WAKUQKWQggwdC4XAOGKFwKTgeDscUJKZl23QOpNrrAAoPhi8G+1CIC9LHRE1YHghfDPilKZuXgzjoR0EzOfmwkATMAIDEzzleJvKIXxzxEQ/5AnqZgol0+EIhXdvfgy8crgFLOPLANeIlb5i/yRP5xi8vDl8z3AsvE18tWPBs1wBeIF5a+/JhpscP90Ic/DFwHRG/jaMsrioAFBjkubkd98mHgHX8UVJOfBjw9cZHAQBO+VPW3A/lB5Bz7zw7wJb744OEsqRrA2nxsQDU07TAMVBKWLfzAdSXL19VKayhWEexmE6cNl16fve9jNHf81mzwgy02L6gFQVFK+CLeLF+0pRcUbC1AMrSm9t3Rkrk9q2ey3AaGQB15j51L7sZigyApibI3gJrZmlTMsWmOc31WD+Z49TMUOAajW5VVB7Jxl8o5UE8DLpyj9CnHAqvaxzAPc8Oy6rtSsEHBc3wGzduMJbQYABqwZK6njoLGIQhYALqL4xJ1KvUs24AxVGfBY4dCXTu5vRg+9YqWxkMV1F32PuA+i50x0tN2VelqwoABZzd1k4cFmbg3Dr+0AB4QBPrLnkgfv6IgUdgm/QBT74agVC+FvmK44+YDxHS4eMAAAXi2RIX1/jIcDsfQH358nWoRNM9qy+xDGjP7/vKlD+mGMuaafINsLC5Vwlyny9N+LejvbHiefkpi+x0S6yXzxrwJa2CBHQGm/MzFAF5TFCfnpVuFJ+iQJocbfp2GigFTgsAtGgbY8IEKycHFg9eMrMkAaCk7wbQNAugPCvTn9QZTc8xfXoBUdJCmzZtlPSMdMNH1F3wktthFAI2MXJhrKKeQxxjaOI6LXnUsxiVAsMfba7aAChk76b0sjpgo7x5Il2bNnEQV0muLPl0x1WaqRu/gX1GKurKGl9VACgOSy6WSqCRLg40sVf2vZbF+QDqy5evQy1+b+grOiVslnzX93tZs3aNQlSWWasdSxowk6ggl5CYIBnpaQacggFWoIqa9cs/8MgtC6BAZ3j4RomKiQo6CX1SmmP9NIOQygigQB6T/dN/k3xj0WT1Kayv1g9N9HEFYp/md8C0NADFElwRAEVYaAHk1IwUc59JWsbEy7Mibp4baTHgLDJyi7GE4oBJWluxesI3tNbRaoqxhXrUXZ9a6LT1Kl3GANWj3R12AOVhADtYsbBy8SDsqG0eGLAHmPFwrMO/7XjLwwLs6KyLpYz88TVhHcfWL+ft6Gniti8ALwrNvBxzni8R+4LYcMASljfM4jRxc+zOg80feSN+RN65J76EuD9M7ljo3OBFehxjesdax5YXFkecxEF52LxwnzbfFmjpmkB6xENecJQrnZFpwrYdmUNxVQWgOMqOcg5sjj8czgdQX758HS4xaGnq7Lnyw88/y08jfpExDCjR3+pFy5bJwpUrze/SNgUQ+i9mFUBWMNBCXGM6IayQdm5LL38hKzenEA4Z+b5+w1qJToguEUCNBbScABq43Cn5B0jtoKJUhWFA0MCgiiZ75g4tCUCBTjvoqyIAWphP5jfV+0tMTjD1ICJ+GzcQFTgPKExCvQ8DUO/BGtTX1LGBsuepJ5GbE45Wd1gBlLjsSG0AjX4R9IcAwgAV+kfSN5K+l4yCpp8gjmOab2muxbIGGAGJDEqh4y0joZmygAfIwB/AkS8R+hgSn526iJHyttmXeOiQyz7x09SLf75C8EcfVQYYkUf8IBuWDr7cB0CGf+6FAUikSZz4o78i8TJAiPvD8VLS3xH/WATJJ/fMPQCjDDZi3/aDxXGdcMRJuvhjn36h3Cv9HWmWJj3Ki34l5CNUV5UAWp2cD6C+fPk6nKJZHo3Q3+rBQ4fpdqx88vnnBkgH/PijfN2njyxeuUpSjCU0R+yck4HQhBwAdZaatBY5L39lkZmcXcWgm40b10tccpz3KkgKnKbpnT6gDEAKvF6KvADUiu4IpO8dLtnk0Sscorkc+MQi6XXdSw6Aph0MoOmaXqqeY6vX2McC6gZbIIpBSNZYZB0GJQxRsAFcApQGE5ZPjEeltcIeLW7PHlacPEwASmEDT4xUBtSAM74QGGTEiC8eGvAFfAJvWB6xBgKDPCQGCtmBQ4TDrx0lxhZAIhwOmCTfwB4Qx8sAjAJnwCj9LeiTwTXyxGAhvlyAOkCP/OAfoMM/EEkeAD7gj/6HxAG4AapAKxBLHAAv92QHSgGVOLYAHfcDeNOvkbwDldwzUEsYruN4KbkfyoWwpEN+KRPKkjAAMvdEmqTNeSA5VFdVAHpA/55y84vrcP6J+QDqy5ev6iCa5Ndu2SorFUYZQc9v0kIFTwYuDR42XLr1+FrWaD3nTHDvrLbkhiYrVjwCuLyulUfAGBbIXAU5ADTY4CLT/xP4LGf/z5IBlFWKvAEUlQSglJOZJik91bPMgHrjzxWefU8AVSUVrALFtbSsg+MEomiCd1tAfVey2717l+yLjtKyc3hh2rSphw5AaeoG9gAsQBLoA8SAOWuuZvAIArxoUiZdoAzLIX6sZRAYxPKH1Q/zNXEBbIAilkVADKspYQFNIA7YAwiBQyCTNIgTcAN2iZu8kJYFO9IgPLBo88CXi80vzjYzExbQZZ/w3CNlZ6GZa0Am6WDVJK+c45i8US7cD9dsVwTOY6oHQIFj4sbaSh64D2CTNChHjskz0ByqqwoA3ZZ8QK4elimX/ZQhV/zsqNkPGXL76CxJyz08GOoDqC9fvqqrGEG/OjzCQOmo8RNk0NBh0m9Af1m6lFVunJHQ+QGj51NTk01f0sqwflqRRoZC3Pr1a70noS8ATpqlmf+zrCPgkQHQ7OAAygh2d39Qt0oCUKyT1FlYQAOb4AlDmvTtpIsD1zmXr/VWUAAtuDeuuUfGW9EHFAuo7ULnu9IdFtCoqN2m/HBTpx7iteADTc3BTM+BA3/Kkr71W948u/Pk3q+MMigpDtIKVh7B8mHLiXP4AZbL0pekKgB0SVS+nNAjXRr0TJeGvdLlxK/T5BoF0nMGpMvu1OL3R2dt91QT7AeWEfcVuLJRWZ0PoL58+ToShIUUyygT3P/8yy/y+6RJsmjhAtPEDGxaOfNShj7gJhQBoKkpSbJh43rPEfA0uWP5ZGCOAVAPcCtNpQEo/TyDxVsSgCJjAVWxT7nYsrEAmpju5DklI8WAJ2UaDECtzNyoQQA0PHyzqRd9F5rD4BYdvdeUHc6fhukYd1UBoMv35UsDBc/6CqDH90iTN8KyZUJEnpw/MEP2pBV/j7BcYwE2cWdmGms2XRJ473BYuskH1mUGYTEQrDzvog+gvnz5OpIEhDKvKL9bffr1lxlhYfobma6/jc48lMBTZc0BakWzcnxcjGwM33jQHKCJaYAnk887g4+CWSlLU2kAmlFOAKUMsAg7c3ZmGksq/WPNtQIAdcdbEnS6VRqA+hbQ0F3U3j2mCZ4PHZwPoMe4qwoAXbAnXy7/KVM+X5Qjb8/Klunb98uZ/dLllO/TZV96cQuo7YtLFwe6TtD9gG4PQCjdCejLa7tD0JWBbhPkqazOB1BfvnwdiWJi+w3btstPv4yU7/v3lyT9/QNEAVD6O1oraGVAKFAVtXuXRGwNN/OBFoJYpoIYI96TkyTBTj5fjv6fCPAzo9mDAGiwUemoNAsoze/kkS1lZKeo8gLQUFUSgG7evMkYSXwXmovcHimRuyLNQDOcD6DHuKsKAF2yN19qf5Mm36/MNftnKXxyfFb/dNkbAKD0eaUfK8DJQCpgk/wApPR1BUiBVPxgvqffLP17y+p8APXly9eRKvqIMoJ+6KhfZeS4cQqBiQpYGQayAFAmpK8MABU5IDt3bJet27Z4roJkLJ9YQRmAFHCtLDLdCTzSR+mZwZvESwJQoJP6yk6VxCwCpMO1qgBQrMUxMdFmnMmWLeESERGu2wjZupWxKlskQs9tCN9orMlWXOe8+9zRrA2bN8jGTRtlk9bn6zauk7Ub10pcSryZbQHnA+gx7qoCQFdG58vfvkqTE3qkSd1v08z+cd3T5OTv0iUmoziAMi8qA6qYWYDBZ+xjAQU6+bIETMkf01kwkIyBVuX54vQB1JcvX0e0FEKxhA4aOlS+6d1bMhRAmRqI/pis0FMIW1j8ygmjWPUiFZJ27NkhqdlB5gCl72dKkgEzr+ulyQvm3OK6VzgUDEABTsoA2XsH0O0cqeZ6hseUUiGI+6SfqFeawK5d45/uEAwMy1SAzszQulP3Y5JiJDYptlBMbeU+PtrF/cfExUiC1vP74vY5HwCZWkbZzpgOH0CPcVcVAJq9/0+Zsm2/jA7fL7+pxm9hmyezd+ab6ZkOh/MB1JcvX0eD6Bs6YswY+eW33wwMHsjPM6CFBTDLWEUBL6fv40HQFLANFFa9jRvWy97YIKsgKTxg/TRrwAdeC0EASLD+n1aec48WKBiAAplO87uzVKZpfleZa+qfcOUFZpSZlW6A052egf8kpw8ufRo5Z8XqTkwnlZTpAJcV93ZMKSvFfKzwbLCem2N9ByoFQLFIMX0RA0TwU1YH9AA5h9oxotqOvKYDsXuEOefdKwkx8IWpj3Cct82/vOhMkYSjHLDYMfocCx5lZcuLcgHcqqurCgCtjs4HUF++fB0VwhIauU36D/lR+g4cqL9tq2XNxg0SHcvvuDOBPRU+FlEEIDnQ5FwDnKy1NFCA1No1qyUmIcYAhBeMJWL9LOcIeET/v2DN716WStIxc4+qsnMO7jtKXFkFXREYgAR8mrXbC68ztVOGMwK+IJ6yCmAiXgY25RWsu0+3h+SCpTltWm5RxsC2CVsgM7G9R/wo8F6PCun9JCQnmOeSkMJHi3OeZ/yn/ps05ffyAaidy9JOqM7E7cAZk7ezZbAIMMZ1IJU46N/HPvNd2j5+zK1J8yrNrsAO4Zg8HjBkyzX6CRIvkITYZyJ7Bq0w5yUjo+2k8aSDf6YnIi3mHeWY8+SFOTWHDBliRltzbwMGDDD5JC5GZDPRO30ROUe/Q+7TrmREXlhxCDDDP3Nz2vwy56hdzYmmZLtsJmDKvVVXFwqA8iyQF4DOKwBQpfiCUNXTrVq7TqbPm+8DqC9fvo4K0SeUNeaHDB8hXT/9zPQPHfHrKFm1aqWBJaeJOMVYAoEhLHOAkW2aDgQmrhNm7do1ZulLNwS6ZaZfKsck9MAHzevB4BPlaPrFwyRLuoJblkLrgQNOHg/k79f9Ismf+ZKS7tyTXc6Tc+aasES2My1hvv7LylMg17gyczOLyZ5j61begTxzXiM06drFAZjUXkw6efLnASctm5c/dUtXBs4Xuj8dfsoOiD8zJ1Ny9MMge3+2ZCvYBubFXs/NzzXnjPQc17ifA/rPuSfN4585mozCuAlr76tI2epP/mRpci3r/U4YK+uX/OVpXvDHMXHmFsRvr5M+/vf/qfes/8g310hbVPghXI5Jj3KyZcXzc+Len59tAHRKeeYBxdIHAGIFHDZsmAE0QIwVjgBRlsYEyjhHHz8spKwgxHlWFbKrBQFsQB1b4mGSdmCRFYVYWYj4gFVAlTSAJK4Df4AlgAhU0gl46NChZqJ2ltjkPI5rpE1c9B20wEx47gdwJX7iJh92knwmmGf7yy+/mFHYwCiO+yXvQCkAC/CymhOQZiesJ31WaMIvDn+URXV1pQEoTQyAp90HQFdpWf74y0iZqgC6YMVKmTB1muzYuUvitTyro+L0HZypz3POkqU+gPry5euoERDKBPb8rvFbPPTX0cJo+eGm7pppYJN+iljrgEssnIAaoBcIf8AdfRnXrF1dIlwCoOVZBQkAxQoYrPndNJUrvLibygmTw3WFvuV7EhRc3PODO0aP8LgU6TJtrWzVLS53f77EZ+YYYMQqmq33Omv2LFm6bKneN0CVa+DH/Q+QYpun5cO+E0+ubN+x3fjftWun5tExKtFimqcMNCV8r0zavFcBUUGswACTkJmtUggz0J8tsbExZuAR++vXr1N/RekQP2k5fXhTtNzXaF0VZ+LB5e1XuNV4Y+NjZV/MPnOOsPkKt1xbqR8a8+bPM88yR8tl3MbdEhYZLfsVfLP1Or4PqF8gPFfLIl3vfeyG3bJwZ6zsTc3Uc3mSXwDL+AHR8bc3NcPcG2U+Z1u0xKQB4I6fLFN2+foc9sumzZtkpr5j6Xqv+/W+pm3ZKxM27ZGM3FyZtyNGUrKzZeTanRK2NVp+1/M/LouUjTHJ8suanbI+2hnHMWPmjLIDKHCFNRPrHjBHkzbN0AAjzdUAJdZHVhsCGC0EAm7W0gj0AbHEQzjAFOgjLCAJrDLtDmlgaQRKccAcaVjrJHCKX0CQNH/88Ud92Ji/cwrTAmyJm3wAokAlzq4+BJQCkMRp/bHsJ/FyDfjCMRWQtfxiucUf18kvEEyaWGKBcOLmmHgZvV1dXUkAyrPnA+Ljjz+W119/3UA6lt3Va9bKsNG/ybS582TRylUyb/kKs4wc+n36jGon8jVz/gIzktT94+3Lly9fR4v4fWMSe+YOnbVoifTo2ctAj7WEmnXSFTBpkjcWUQU7rtnmeAfYkvT3faWkekxCb4X10zTBp5e9CZ70AsHTymkqp69mUbwOgGYb8Om7mK5wf8ro9bvks9kbZVrEPvlmfrgMVLD5V9gGGbd+t3wyY710m7NR+i/bpsyUJ9u2bzNdBoaNGCaTp0yW2XNmGxgF9gDS5SuWy/wF82XwkMFmu3T5Uvl19K8yfuJ4mTN3jowZO8ZA66TJk02dv3z5MlmjDJGRmSnvT1+v0LdHZm+LMXmbGrFXfliufBCfJklxMYaTgE8MWViVR2u8pDHx94myaPEimT5jut5vlowdN1YWLlpo0mNLXpZpOqN/G22a+MO3hMvIUSNNmBWrVkjUvigDpeSTe4qLjpJlexNl5tZ9BvS+XxwhgzUfAOFH09dKn0UR0mP+Zs1flAxYulVGr9up5bVeRq7ZoUC6Sz5UP5z7dNYG6TFvk3w5d6O8/PsKmbc9Rt6avMqE+1zLdKLe67cL9INH4TEzPVnGjR8nEyZOkF07IiUiIVV+0+eyLTFNVkbFyztTVsuiXbEmnb6a/izN25j1O03+luyOk59X6vNRN2Pm9LIDKOcASCx/rEtuHXBGEzcWMxzghfWQ5nCgEYsjMEdfSqCVeLGqMQKafYBu8ODBBnSIB+shfgE+2y+TNEmfeIgDkS7pAKz4xQFUNBvb/p6AKDDFfdh+nMTB8qCcJw4cIE0a5Ml9Lzj2iRcIowsBW+IgTeLla4W0uG/SBr7tMpzV1ZUEoNwbz5ePBCCbe8vQc2vXr5fRE3+XsAULzRrG/PgxV92K6izf8unLl69jRPwer4/cJj+NGCHjFKJy6fupcAeEAqOM0E7VLTBKc7Jpft+fI9Gx+/T3fY3nFExWSayGlJhgtqFaQQHJNNP87m39RFwLnAMUaygW0Jz9eQpGm2TtviT5RGHzewU+oO/V31fJmA27ZZzqyzmb5IOpa2SC7mOZPKDgGrkt0gyCGTpsqKnjFy9ZbKx2wB6ABwyOV4j68acfZc68ObJqzSoDgADozLCZMm36NMnWssNYhuGKtcunT5tm6sdPFYIX7oxT0NsnXWeulyErtsnETVGyOCpRUhJiFUCTlGV2GQMbBjIMYr+N+U0GDfrBtLZiVGNS//Ub1ptrMxRIx08YL0N+HGIAlDzv2LnDWGEnTZlkAHTUr6OMBTpByx8oHTNmjMTrM1sfmyqj1u40IPmNwuYgBdCuM9bJvxUAv9Jy+7Xg2viNu+VbvT5i9Q4ZuXaHOffeH6vlh2Vb5fVJK2WSAuLPq7bLdwqxH2n475ds0WuR8uKEFfKZAmrvReEyRe83V58TAPrLyF9k964dsjMlw0Dlkt3x0n/pFvlMw/ZcuNlALdAbEZuigLxX5irUjlFQHaZp4EoFUJrbAcdA5wbPynKAJ0BYXocFtDq5qiijynZAM8/XPRDLOvIPhPIBAWDzEZCj5yK2bDXN7wtXrJTlBT92NAUdi+LeK6yKxhOQJ1++fPlitPwq1bBff5WJkybJ6tWrFDoVAv/cb5pt7WpBWCXpv5j3Z57s3LNDtkRGSPaBbMnIzfBUena6adZnqc6MvIDrHHucS89Nl/35NGFTz2DM8hb9FPFrw7JPozVuTUyqLNydKHvSFCyTMiUqPcecS8zOk7isPEnO2S/rYtMkSY93pGRJ/oF8A2o0d9NMjEtNTzOTx9OETLN3mh4DmIAek/rvV7/79u01zeIG/nY6oBQVtccYlFj5aO9ex4C1VqFv8R6FTM3POt1P0HSTNA8Z+X9KtrEyY+3VfNHEbgYrZZmwaK4C8LYCoxdlibGLDwMsoqSZlqH5jNhsBvfS3A6k0gy/YqXTvRC3O2q3PitngDRuqYLvtuQMGa/wPW1rjGTp/a9R8NuVmqnlkyOxmTmybG+SRKqfnSmZsl2hMVv9rI5R2M/VNOJSjL+IxDS9p0xVljkm/KroFPlD4xy6Zpdk7He6QcTGxZpmeLoE4NZpWks0D/syHO6JTErXZ6Jlkp0rCfp82Obrs5y1I06iC/xgjTYAaq2JgUqITzAFb62JVsCJtWRaYZmsiAAd5HUtFAHLXucPl7AYUk5e16qLsOpiaWYbeI2PAfrDYiFFdp8m+Mkzw4wFdM7iJTJ36TKZd4xqwfIVqpUF27JqpczX7fxlyyssr7z58uXr2Ba/DVhEh40aLV3/9W8ZMWqUjB47WlavWyPbFLD27YvS3/Ro/W3fZwBn5aoVxgIamxgre+P2eioq2oGoqJg9xc7v2bdHdkXtkl17dikc7ZI9Ckjs79q7S/bG7lUQS5QUYCyIALXo+H3F4oyKi1IYTJZ05Y8/Gdyi2q/QfIBuA7rlODcrwygnM0PydZulUJmnW2AbwGQLgCanJhtOyYcTCowpQGG21nWcY98ZPZ8ruVp3A48oPYMBXQyQyjF9NJl/lXj+zFOI2p+j/7N0P0dyNTwCPjORpsGWcGb2Ab1G3AjDjo3b5KFAmWz1g4DzWH5Jy+RJIRRraXxCvLkf4Jn48JtiLNopWh4aJitNEhV2sVBmKFBzLjsTdks1ssdZKrZp6SlanrQmO9cydZtTcB1xzDY/J8OkYeJi9L/u23tz0nfSzFMRBus6ftnP0DQy9fmla745n5+TXhB/lrFAGwBtdfHFctHFrQ5Wq4ukxUUtpVWriwU/xdXKCD+XXXaZtG/fXq6//npfR5jatm3reb5du3ZG7Ldp00afcytpedFF0rxFC2nWvHmhLmxRtWpWikL1V5m6oPmFZnvn3XfJAw89KB0eeKDMItwdd90pV15ztbTRcr6uXdsyi3DXtm0jzVu2LMxTSbqgXLqwQF7XSpINFygvv1Ze/ktTWcO60ysprJe/iiqUdLz8VDcF5vlIkNd9VL3O91TzCsn7/oqr0L/+LrRs3VpaXXapnHneuVK7fj057eyzzDV+E5pr/d5C6/ELW7Ywfptd1EKat2opF5YkDROoZlovXKD1AWL/Qv1NsufYb6Gc0LwUEQ/5ccfLecKGoubUTxqm8Nh1zV53H7fQe4FviknLoYXmuwVlo3lvrmXSvFkzufCCC6RFM90//3y58Lzz5MJzz5ELzzlbmp1zljTT8rzw7DNVZ0jzc86UFnqu5XnnSMsLzpOLml0gF2kcF2lcF2m8rbQsLta6tJXmBcFPrVzimLrWyHDYRdKSc+y3vtjsF78H5z6tWqr/Fir3OeunWUv7vJ39C/VZW3GOrfVTeE7Lg2PiRe54Q5U7j8T3j6uvkptuvVVOPu1UB0AbNGokXmp4kkscF1NDowYNG0jTpk3lwgv15dUH5dYF+tCsAq/5OjLEcz1f/+gaNT7JeQ8aNzL7laWGJ50ktes1kBNr1zeqwbZOfTlBt3UaNFQ/TpqlqV6DOlKnbk2pW6+46jes6+m/Impwkr77ur227XVy0y03yw033XiQrle1U7V3nXOLcNe0uVbOa3a+/mHz46d/8K0cXaB/pGdruZ9VIPbP1h+xc/hRND+a6s/8QOiPvP5gNGrauDBPJalBuaR/40Ze10qSDVd21S+zGnmcCyb8BsrLH/LyW155xY9C9VedFJjnqlAo6Xqds+erh+oFlf5mlUPe93uwPMM20d/bU5qabV39vUB1jBo4x+qn6FyAtK5HdQO27vMlqY5yQp1GpengOItdJ46S1EjrDNSwSHXNvbFVFVyr61KdBvUc1a/rqJ6qLnVJbaldu5bUrlVTatU4UWqdeILUOv44qfn3v0vNv/1Vav71L1LjL/8jNf73/0mN//kv1X+q/kNq/e9/Su2//JfU/ev/SL3j/ir1Tzxe6teqIQ00rgYabwONv4F+BDSsX18aNqgvDVQNNe9W8FQDvW9+z+vrtr7ed329h3ouOfdUcF96T2zrlCTjp4GcqoBcq0FdOaFOTbPPuSannyINT24sNbX+bKDbpmecKjXq19HjusZvTd13yt8j3oK4A8u8JNXSMj71rDOk5SUXy9+1bAyAnnzqKVKamp5yspHX+TPOPFMuxioK2ReIr4dzzz3XwMt5+sXA9iKo3+XHV/URz8br+fBcW+pX2yn6tRL47ENV01P13VEdfP5Uqad/cK1bnSk3tm8lN7RtJu2vOU+uv/o8ueGac6VV81PkpJOdsMF0sqq+/gGcfLa+Y5dc7aj1VXLBJVfKeRdfKaed20KanNLEM6wVcTTWdOo2bKx/JCfpH3lTDXNyMbn9N9EfcbbtbrhebrvjdrnltlsLdbOqjeom1R23O9s2t91mzrv9Ea5t+3b6ddlCWl92iVx8aWtprbpQy/zSi5vLfTdfKw/cfI10uP4fcl/by+S+NpfLXVdeLJdeos9F/Rn/Gq6V/iGfcvqphXkqzGOlSsvD83xZRTwlyfHXuJiahqDAMGWVV5zIy2955RU/CtVfdVJgnqtCoaTrdc6erx46yVMnl1/6W9Q4UHo+UJ5hKyJNp/pLyzZATnm4ngfnXDrp5CaO9CPeqAk6SU7CQHJSI2nUsKFK4bBePQOQDevUlga1FCZrnigNgMsTjpP6x/9NpbCpanDCX6XRiX+Tk2oeJ41r15Am9WpLUwXcpgqTJ590kpzcuLGc3LSJqqmcfHKBNO+oaeG+rR+tiv+mFz1n172Y98pbAOYpZ50ur731hjz30gty4cUt5YlOT8o7/3xXHnrsEenS9UNp0PQkefXN16Vb96/M9ovuX8rfa54gvb//Tm6963ap1bCeZ9yokdavjbQMAxX4LFBDLeOzLzhPLr3yH1KjTi1vAAU2Gmsh1a6n9KvEXkO/AmoqwddVcm9CIbn8egEoFs+rrrpKunfvbiZnHzlypHTq1MmcB2bcgOPr8AvwpBtF69atD4LQkgC0qf6h8E5Y8a7w9Rbo1/4BFT+nYRs0kLdevkmSdg6QvA3vSN6ObyQ/9jvZv/tzkfT+0uuDO+SEWvoHXBDeS/X1D+Mft3SQcYu2yvyIDPljdbKMX5ogo+bHyqyNWfLMe72lRu2anmGt+BE/86ym8o8rzpdrr20ul7U+Rb+KG0jNug2kVj1V/YbFAC8YgN58qwOcn951q8y+6wZZekc7CbutnXS97UZpd+tt5lpJANpcy/r6q1rJ8sFdJGdWL8n540vZv3iE5M3/WQ4sHSVRw7+Ra5udK80vLQBWH0ALFBimrPKKE3n5La+84keh+qtOCszz4VKwvATm9/DJq8L2BLwQ5X2/B8srbIWkv5HVWY2pT05qaADHDTxOeRQ9jwYKl+ggAFVIcwNoY93W1fqsFhbQmjWMBbTmCcdLreOPLwDQGtKgRnEArXfc/0mdv/2PNDzhb9KoxnHSqObx0qSu1l/16xsAbRoMQE/WekzrT9OabCC0qI60AHryaadIQ81XLWUyrIiOdJ9jc66O1G5QV5+VfceKBCDWbdxQHun4uHzw8UdyzfVtTFeLl19/Vc48/xx58923pZ6WXZePPpAve3wl//7iMxkzbqzc//CDMmXqH3Lb3XcYq6hX3I1PO9nEXZSnInlBaEgACmSee/55ctc9d0uH+zvIe++/Jz8PHSrz5s+XNu3aaqXfoNBvIIDSbEu/QqZqYsJ55pHs16+fGcz06aefFrOEEuZi+jZc1Erhp7gFNZjon4F/r2sH6aKW0rx5C+9rZRD5bdHi6ARnmtjvvvtuefLJJ81HwpVXXlnsIyEYgPKBwrN/9LHHpFPnTkbPPPuMtL/xBvN+BAJRoBo2aSpnn9NU9m7oLbL0Wkn77TRJGtRccta/J7mb24msf0C+eqmtnFC7rmd4hGWzjn6h/jhhgXRZ8qf0XZYu9w3YLi8P2irXvjRP5m7Mlzc+7q8QW8MzvFWNuo2l88PnS1zkm3Jgz8eStuZ+mTz8ORnz4/MyccRLMrjnE3LWOafrD5RjSQ0GoG1VPe+8SeLvaS9xt10pSfdcJTE3XSp72l8pPdRv21tuKxFAz9QPtF7vdRbZMl7SPjxTErq0luiP75T8BSNElgyV6PED5eoAAL1IAbSpAig/psVh70hRIIQWiQoDP4GVq7tCqVp5pR0or3BHs7zKoGLyfsZllVdeK0deFW/oUkAqg8y9AFRB5BkmRH8hi/DVRLVpotbfXa9rVlzH3yWXXipnn3euNHSDj30Ouk9XpVPPPF1OO/tMqVGvlv7u15IT69Q0TfAOjFoIPcl0Lzz/gvMNn1x79dXS5tpr5DrdXt66tWlOr28A9ASpf+Jx0uCEv0vtv/6v1PzLf8mZNHf/7X8NgJ7VpJGxgjZVuGwKXCrkndxYIbQJAKoqAFCa4e+88w758ssv5YJmF8hJQCoQqrIQSheqVpe0ls7PPC2PPP6oPPrE44V65InHzPaOe+5SuNY09X7Ne1tQBlg3zzzvbHn6+efk617fyv2PPChffd1dbtU0v+rRXe7ucJ+WRW0910Me1rhvvPVm+fzLbtK3fz/512efyl0d7tHyql1Uli4dr/f30SddZRG8t2CB0YKFC2TWnFly7oUXGLAtfBaqkAD0OCX9Dz780AyVZ2lJRnRZd+edd0ntunUK/boBFFADMEewVOMff8hZZ50lp59+uukj+uijj5q5uO69915jCb2oZQu55PIrpOPTz8sbr74o7a69QpopDAGYNN8DPU5n4JbOvvpv2eoSuUfD/+OSFnKhgiXXLtJr+Mcv/my4ixQ+W2v87a9vKy01XgbQGD/Aa8E+nX6N34IwAFdL3dIB2UlX86L7l1/ZVu69+3ZpTn+9lkdXNwI+GB566CG5VP9477nnHjPwyJYFOhhAT5YGjRrItW2ulX92eV/e1Y8TOm/TSZp+jR91/UheefUVOU3/0EuC0PqNm8jFl5wnCfOekMwJl0hO1FsS90MNSRx2rWSufEYObJ0hg798Q38g6niGR030B6N+05Nl9MwN8szEZLlz2G6p+cpSaffhcrnuhVny/aRU6fRmL6lZigWUvqevPnejSEYfkZgeIvG6zRgokjlAZP8Qyd31rb4350qDkxob/14AettNt8hlne+RV965U2JuuVrWde8tP/24XNYN6yapP14uiT9fLU89eotcf1NwAD3j/Atk2EdPieyZL6l97pb0P76XiAfPkLQhXeXAp3fJru6vy1V0ij8GALQIALRCPUju61Upr7QD5RXuaFJJ9xt4rapVUtrua5Urr4o3dCkklUHmXrRODSYDXYFhAvwU+rMK8F+qAsMfBjVSMKNfJ33pm+jvW30FN6+84e+Ms8+WE2vWlFPP0DpH66gayieUo4Ee+xxOaaJxNFSg+rf0+PZruabdtXL73XdIhwfv1/r9HwZC3QBas1ZNBcJuZpGc1197Ve647Ta5Teu3rspFzRnMdbyCZwGA1j3+bwqaNeXV55+RbzVM45rHS7PTT5FLlBdOa1hfGtfTOqwYgBZZQetqXh955BEJC5spffv2VZY6QxoDqAEAWkv9PfzoI8bQc5MC4p333qO622wBz/Y33SBvvvOWnHLGaeZezXvL/asa6D0BoPfpvdL3EjC874H75ba77jDnbrnjNmly2ily8eWXmDI6p9l5xp8ZiHRJKzm/5YUGYou/147+T+H7t7FjzAwBU6dPk5mzwmRJweqPF7RsLrUo14J8oJAAtFad2vJUp05m5v7vvv/eTDg6h1WDVNdce21QCyggeMUVV5hVhR5++GE5W18MCzKAKM3x3bp1k3POOceca6G03/62e+TJJx6VW2+9Va655lrp8MCD8kTHJ+Xpzk/JjfqS3HTHvfKMUv9Nba6S8y64SJ57+Q157aWn5WYFS6517tRR7rj1Ds3vU3LLzTfp18BT8vjDHaSVFmKb2x+Qrl3ekeuvbydPPNlZOj76oFx6sYLlJVfIo092krtuaa8P8w55+pln5JYb2srNt98rnZ54WNrfcKt07txRbrnlVg33lHTo8KC88eYb8vRTj8m1/7hEYfjogVCeGQB6ySWXyF136Yvcvn2JAAp41a1fV+7Ql/fhRx6Sxzs+IXX1Jaunf2itWl8sDz3ysDylz66ZglJj/RK1kBcoALSVAui+CddLypArJX//LokbfodE9b1RUiPGSf7u6TJt/KdSs55+QekfqlccAGgDBdAhv6+W/vPTpO6rS+WyLsuk4b2T5ZGPFkm/yQny4As99I+3lmd4KwD05WduEklX4IzvJRL7bYG+EUnuI/Ebu+kzP6dEAL39hpvlkjc6SOMfH5IxXV+W94YfkJafi7w5OkcORHYSibxSvnzvJrm6nWMFtQDKH/nFNKUrUJ6uH2Y/vfOwyM45EvXu9bLjpbYK5R9K/qyRcuCPHyWq/+fSVn8QLtQfB9MPtABATz4EAFq8snfk5c9LXmGLVFTRHwyfvg6/gj+vg69VtdxpHzp5VbzeUuipoMx9ap1qZI9d5wx46XGxMNa/S8VALcB/MQX6PdwqyBfg8sgTjxsr3FvvvmOsnAdZQrU+OkFB8a233pJPPvlEzjjrLGWEC+Tyyy83rVWFz0V/GxtpXXHqWafLt717yXd9v5cZCnzrN2wwc1F+9MnHUlvrNDeA1lI4+ljPDx8+XJpfeKH8J6Ck6nDPPXKJ1ocOgJ5oBhn9/f/9pzzT8XF5/IH75IkHO8hjHe6V9lddIRede5acQ//IOjWlaYOAZniFzHoKlTVr1JCuXT+Snr16ymsKui+88II0wk8BgDp17immO2QHhcb77u8gd9x9l1xxzdVyxbVXyz+uvtIAaftbbpSnnukkp511ht5vcQC14IeVk24KDRSAT9Q6sabGyTkGGuGnbqMGptmcLgrsY71kwFx9rKqnUd4F5enSXxXAh40YbuZNHf/7BNNkP3vuHLM0+bXKaI0VbInPnY9SAfTEmjXklVdfNXNE/jp6tFk5gCZ01K799VJPC9P6DQRQmnABUKAmEEBZKx0zsz3f4sJmCqB3y2MPdZDb7r5fXnzhOadJt+Mj+lXSRl5+8x157603pNNTneT+O2+Ucy9oqXDTSe6860558fV35N03X5eOjz+msPisPPrgPfJgx2flzZefl06dnpQrW18ol153ozykD+2Rjp3lpisvlbseelLuvaWNNGv1D+n0zLNyz70d5N1335XOTz0ljz50v9x5TwcDms90ekYevP9ueVS3t117qbS+6kaTp/sf6SgP33WTNGvWvPC+jmTR/M40S2+//bZ5bvfff7+89NJLxpJt/XgBKF+LAOgDDz1gALS+widW0YsvaW0AtONTHUMC0ItaniVxS+6ThJ7nSsxX7WXXwIdk96oBEh0+XOIih0jEki/kh+4Pmf6ZXhBqLKBNmkq/8SslMjZf/nL7JOk5NlIa3jxWBozdIgcO/Ck//TLOAHJJ1lgA9LVn28uBlEHy2dLF8syc9fL0nA1GozeFSdrmz7QMSgPQW+TyV++V40c+Ih3Gfizv/7Rfrv1YAXRotuRveEpk4z+k23s3lgygzS6UIa/cJRK9Ura8dLtkRe1SIA4X6XKdyOhvJCMuRm6+5SbzZXm0AmhJ130FKrCsgskrbKjyiu9wySt/VS+vitdbVNIVkxdMuuWGtJLCePnzlPVbjURzOpa9d//5vhxXq4Y8onX8S6++Yiyibn/0++RcW6YLbN9eGinYnaKccaqqsP8hz4Wtqma92tKx01PGUseKhzgmee/Vp7fUV9hqhJUPAFVhZLlaIa/rx13lvHPPVZ0jZ51xuryhXHRxi+YOgNYEQE9QAP0veU7rvIfuuVPh8x55/P77CgH0bM1HI1rgDIBiBW1kIPQkzfdTTz0pL774orzyysvy4YcfGgD94IMupvnfE0AfVAB9oIPZ3n73nfKwlsuDjz5iLKG33Xm73tuTcvrZZ+q9FgdQRrszoh34q611NXBZW+tEK3Net4x2LzxfMGLdjnInPH1JA995awFljlJWZqIpfvSvo2XgwIFyb4f7tI5sL2edf24hhIYEoMdrodomeNY5Z/JT626/444Sm+BpXh81apRZSx3oPOOMM0wTPHBDE3yHDh2MH+DGAmjHh++VFpe3lY+6vCdtr7tOXn71NXniiSfk4YcflM5PPyeP6EO96opLpVmLS+Sxxx6VG266RZ55/jl55hkFxbsVAG6/T+6/51a56c775MVnn5Zbb2ovF7VoJhdf1U6effppefCRR+XJRx+VJ57sKG2vulRaXHyZPPDIkwpbzxnr56Md7pYbb7tHXnjxJX0hXpBOTzwpd97WXm677yH9snlMbtd4H+pwh9xx3yPy8N1HD4DywXCdlneXLl0MhP7zn/+U559/3py3frwAlKkhrmvXRrroH8vb+nV6QfNmcqFC0fX6sn3YVf+Q3nhNTqcpoRQAbXlBY0kK/1j+TN0pqVM/k5hFfSR+xzD5c/8qyc+eI5I5XnYseE3OP09fXP1iDIwDAK3dqIn8NnONeTenLomW5LQ8mbFkn2yLSpf8AyLdew+VE/UrOTCsWyfUqi/vvXyDSNYv0mpygry8OFx+CF8ot4ftkWeXbJMDu77Sd/tc/ZFq7ACV/iGxbRvQBN/m0Tul/k+PSYMRj8kTUwbJU7+tlN9m91D4vFryll0rHR+7WdrdWLwJPtACOuTNx/RO8iV97TI5kK5/dxErFD67i6wOk32TR8vV554hF17q+D9UAOoNA95+veQVtkiBFX5p130VKbCsgskrbKjyiq8yVJ403GEOnQIr3eBSMKqgzH0CVwawXCo4Z+BLj4uFsf5d8vLnKeu3GglL53nNLzTN61jr6iq0MUepl18LobXq1ZX/+9vf5GwFRdNn0gNAmcKIj/eXX3tFun7ysem7SJP83ffda2Co0AKqwqhygfJJty+7GTD8ccgQ6azw+vgjjyhINpJ6NWqYgUgAaJ3j/i4nKyC++fKL0rP7l9Kk9onS7PSTpfUF58qpgFvdWtJEoc5phm+k8NnQzCv6dY8e0r799SbuRzXe+vXqSSMDnwUj4QsAFNXW+7v3/g7yfpf35bkXn5dXtY595/335O333pUXNF14iCZ4fm/dAArwPaSQ2vnZZ0xXrXsfuF+efu5Z6fDQg/JYx8flyc6dTPM7A46eeeE5uUfT4NwDDz9kPgIYAX/nfXfL8y+/ZKZsCoRQ+oB+0PUjMz6IBW3GjRsn92saU6dNlbffecd0KWir90g+QgZQBphQ+A9qJul3wFcAllDWBW97fbugFlCAhT6FNONiBQ0LC5P3339fevbsaaynppOtFnyhhU23dBy+VCvUG++8Xzo+cq+0vvxqeU4L86brrzMQeekVV8utt9wsl2lF2/KiVsa8TpjLtAK+zFy7Sf6h5y67TMGyRUu5/sZb5Po215g+oPi/rk0b9XuJnr9Z2lxzhQNXrS+VG268Sa649GK5+NJ/yK233iKXa2V+TZt20q7tdbqv8WmYFi1bGdhto19CHF+q5/HnthAe6aK5nYnmgdDOnTubc14WUEbhuaENuGT0NVBPx2j0nL7AN996s5nDrCSLI3IAtL7kx84w8Ki0KdlREyV+62CJ3/StZEaPkJjl78uWuS/pO3NqUACt1bCJ/LFgc0EcIjn7nW1Kpkh6rsh9z/TwHAXvBqSa9RvKw/deLisWfyWXTU2QX+b8KLsXd5b3w2bJo7PDZeG4l+W8888ozIOXBdRCaMu375UThz8q/z20g5z7yz0Sv+pKkc3XyMDPbpDr2jvTMaFbNVybQAA9/3wZ9sbjIgncj9Lzfr2BtQtEVs419xTd5wu58rSm0lzf9coC0GKVXJXJu2L3VVF5la+73EORO2yoCjUeL3/lVbC4A88XVY5uefkLVV7xecJcGVSYfyAqUAXXvMJVSBr3kSLAs6ECqPvYfb2YYJbTTpWadevI+coXZ55ztoFY57rzrGyZNtLzDEZyyt4BNUaXB07H1FDrsLPOPksubn2x4YPnFdou0brwL//931K/dm1nXs9aNaV+jRPNaPhaf/2L1PrLf8s5TU+SOn/9b2l44t/kTAXehjVPkMYAqB2IpPCKBbSJbl9/7TV5++235JWXX5ZTNa9NzOAjZ0qmYhCqaqxlceY5Z0m7G9ubegNd266Nqq20USZro5DXShmFe6EuQBb4mCu6678+MX0+n3qmszS/+CIZ/NMQM/r9FQVZzj38xGPS+h+XyU9Df1a4fV1ef+sNef6lF4wVmmmaGLREeszlSbz2b6PJaScbsP+/E45ToH1CXnnlFeXDesYI9VHXrmZWHObCPuVMxyodEoBi7WI6Ajq+Yu1kGib6hRIZwOn2GwigCMjEsta7d2+ZMmWKMc1iWQNOgRnrDwE7zRUc213fXi5XILzo4kvkin9cbpqHzeo7LVvofnP15/gnPGEYDGSuKVAywAhxnZUL3CPWzSAj0ih23jkmDgYgmbTUTwuNi5V+bBrWX4uCYwdqjx74tOJ+rQU78PkEA1ALYkzeSxM3Yh/raKA/LzG/51lnNZHXHr9C3u50nbz40JUy9JuOkhP1g2Tv7iupmz+VzIiPZMvMJ+X885xR8wfFY/7QTpbL2z8g7e/uJO3velLa3N5Rrr+zo+53lLZ3aNjW7aRRE/2jDwgbCGL8MJ106qly2lXtpOm55+uXaAM5pWVrOfXSK83fghuogwHoLbcqWN58i7R+4W6p89n98s7Pt8uGMW3ki3dvlDY33CY36vWSALSZ/tg9et0l0vWedvL+3TeobpX37r5d3r1Tt7ffJK+1u1YuuUjf9wL/wQDU/ti67y+YrN+qVdEPlq/KlFf5uss9FLnDhqpQ4/HyVx55xR1cXsDo5S9UecV3ENyVUYX3pr9fwVQcsipBgXEeZWqi3FLvpEYGVrGMOuedZ+Uub0ATGKJfqGP1LIBPF4DakfBMSl+rVi05/rjjpI5uG9WvLw3q1FEIdUbCA6D1C+YDrXfcX6XW//23NDj+bypnXtBGtU6QkxS0Gmvd2EThzfQDVdB0muEbyhmnnyb1GGhL9wGtE4MBKFZdjD4AYOEk+m41qC/19d4tfCLnHrWOffMNufXO242V9KrrrjHzfD725BPy9nvvyFuqz7p9Ia2vuEyh8015/MmOxqr6xttvyl333S2dFE5p4qeZvfXll5nmezeAmr8PBXma2IHMa6671iwe86ym9cKLLxqWZIAUZR8UQLk5N1R6CdAMnAPUng8EUATUMRE90Gkno3egrsiPW8CfA3cHQ5CvqpcD2Ac/n5IAtKLix+CEOvXl+Np15P/9rYbc2PYCWTn1DVk7/1NZNeNNWRf2kkzoe5OcraDa0KsPaIHqNaitH0g19IOJD6UCsV+3hjRsrH/0hX5dEBkg/kD4IWrcqK758TE/Xo0bykkn6RefvvfF/OofIFua4AFJC5VGCpm33XiL3KIgetcdt+gf361yzfW3mqXH3P68AJSR7edrmZ+hfzNnNtMveXQh0mPdnqVfshfpVy5zf5ZmAbU/uF7nKl/Ff5B8HSsq7R3wulaRc4dHlQ+gxFtwf/o7YxS4jz9+g6w4rqjc8R0z0mflEr+TRccKnAjwLFQRgDZCClM0izdUWGTlIjshfQOsoMYC6jTDO/OB/r1gTlAHQBue+HdpVBMArWlGwjcx/UCLBiIZEAU8tW4zUgA9RfPsBaAcw2nu3/PC33W9VvQOOfeIgL3TzjnTDOJiAvonOj0l5zQ731g0b7vrTgObWDtplmde0Pc/6CK3aL1EE/09998nLCWL1ZN6jiZ6Vthyl2WggNBr2l4nbdq2MWNAmrdsofXhLdKydavCsCFZQMuiYABqFQxsfB0ZqgoAra9/jHVq15S6LG7gknPuRKlTU782ax5vVE/Bsq6+qFw3fUrJh4qJe2ur/zomnEv6lVqogGv4x5pJeK8/5FBlYe+qq6+U69u1lXZt2hys6/QP8bo2Rl7XCXfVVVfKOeeeLefrH+T557NqWBl1wblynm65H5unwjwWyOtc6HIqYEde163c/nwd2zpy3o+DoTJ0f56AVwYVlk0xeCgur3AVEnEec9JnFVQFAFoMQh0AbaT1RBGANioA0AbSwABoXdMMXz8AQOtZAD3urw6AngCAHi8nab3jAGjAikiaxilNmhQH0AIIdUBUGatAcJatP92/6eZ3Xa8VSd9ZK95TvbeadRWWjVGFZVgbmVHvjHBnay2aACKj4p3zdc1AJMI4o+ZPMgOSipfdwbIW10uuuNz0+6RrAM3/Nm1UDgDVgvA876g0APV1ZKsyAbSJvpz0L/7n6OHy3bJl8u2y+cX0jarHknkHqeeyhXp9gbTQl7ZBQ9bPrSevDugjfTUOwoQiwpPmFbfdLPXq1T3oj7gs4gcK6PtixiQZsnGjDNi4qswavHGDfPL7b9Jl+BD5cc1qGbBmaZk1aM1K6bVwlpx1IWv1NyrMX1HFj4oq0uIKvO4OE3gt2HUrtz9fx7aOnPfDCyxD9ecJeGVQYdlYcHDtF8JTgd+D5PZTkr9ABYY7JqTPKlA8P7MfIoCepACKFdQAqNY/ACjN8LVqBQHQv0kDhVADoDUUQGvVkMYKge6BSAZADYQqn8otZwAAAFZJREFUgDYpANCmylrFANQNoVqHIn2O7rrI/N7r+SLpO2ul92lk7tUBxML3t8AP98x566eiIi5gFuisr3LDJ/IEUN/5zne+853vfOc73/nu0Ln/+I//DzB7XZYUDxu3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01096" y="5592104"/>
            <a:ext cx="63743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https://www.censushardtocountmaps2020.us/</a:t>
            </a:r>
          </a:p>
        </p:txBody>
      </p:sp>
      <p:pic>
        <p:nvPicPr>
          <p:cNvPr id="11" name="Picture 10"/>
          <p:cNvPicPr/>
          <p:nvPr/>
        </p:nvPicPr>
        <p:blipFill rotWithShape="1">
          <a:blip r:embed="rId5"/>
          <a:srcRect t="2708" r="45353" b="3087"/>
          <a:stretch/>
        </p:blipFill>
        <p:spPr bwMode="auto">
          <a:xfrm>
            <a:off x="594624" y="1358387"/>
            <a:ext cx="8131818" cy="37950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5"/>
          <p:cNvSpPr txBox="1">
            <a:spLocks noGrp="1"/>
          </p:cNvSpPr>
          <p:nvPr>
            <p:ph type="body" idx="1"/>
          </p:nvPr>
        </p:nvSpPr>
        <p:spPr>
          <a:xfrm>
            <a:off x="431375" y="1226175"/>
            <a:ext cx="84579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Verdana"/>
              <a:buChar char="•"/>
            </a:pPr>
            <a:r>
              <a:rPr lang="en-US" sz="2200" i="0" u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Ensure a full, fair, and accurate count Countywide</a:t>
            </a:r>
            <a:endParaRPr sz="220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04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Verdana"/>
              <a:buChar char="•"/>
            </a:pPr>
            <a:r>
              <a:rPr lang="en-US" sz="2200" i="0" u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Develop a Countywide education and outreach plan for HTC communities</a:t>
            </a:r>
            <a:endParaRPr sz="220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04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Verdana"/>
              <a:buChar char="•"/>
            </a:pPr>
            <a:r>
              <a:rPr lang="en-US" sz="2200" i="0" u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Engage in joint fundraising efforts to strengthen outreach activities and avoid duplication of efforts</a:t>
            </a:r>
            <a:endParaRPr sz="220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200" i="0" u="none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1" name="Google Shape;181;p25"/>
          <p:cNvSpPr/>
          <p:nvPr/>
        </p:nvSpPr>
        <p:spPr>
          <a:xfrm rot="10800000">
            <a:off x="-2925" y="-24725"/>
            <a:ext cx="9144000" cy="844200"/>
          </a:xfrm>
          <a:prstGeom prst="rect">
            <a:avLst/>
          </a:prstGeom>
          <a:solidFill>
            <a:srgbClr val="7695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5"/>
          <p:cNvSpPr txBox="1"/>
          <p:nvPr/>
        </p:nvSpPr>
        <p:spPr>
          <a:xfrm>
            <a:off x="220550" y="169225"/>
            <a:ext cx="89205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25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COMPLETE COUNT COMMITTEE OBJECTIVES</a:t>
            </a:r>
            <a:endParaRPr sz="2500" b="1" i="0" u="sng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83" name="Google Shape;183;p25"/>
          <p:cNvSpPr/>
          <p:nvPr/>
        </p:nvSpPr>
        <p:spPr>
          <a:xfrm rot="10800000">
            <a:off x="-2925" y="819475"/>
            <a:ext cx="9144000" cy="142800"/>
          </a:xfrm>
          <a:prstGeom prst="rect">
            <a:avLst/>
          </a:prstGeom>
          <a:solidFill>
            <a:srgbClr val="D1E6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4" name="Google Shape;184;p25"/>
          <p:cNvPicPr preferRelativeResize="0"/>
          <p:nvPr/>
        </p:nvPicPr>
        <p:blipFill rotWithShape="1">
          <a:blip r:embed="rId3">
            <a:alphaModFix/>
          </a:blip>
          <a:srcRect t="20469" b="23906"/>
          <a:stretch/>
        </p:blipFill>
        <p:spPr>
          <a:xfrm>
            <a:off x="0" y="3505200"/>
            <a:ext cx="9144000" cy="33909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l"/>
            <a:fld id="{00000000-1234-1234-1234-123412341234}" type="slidenum">
              <a:rPr lang="en-US" smtClean="0"/>
              <a:pPr algn="l"/>
              <a:t>12</a:t>
            </a:fld>
            <a:endParaRPr lang="en-US"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6"/>
          <p:cNvSpPr/>
          <p:nvPr/>
        </p:nvSpPr>
        <p:spPr>
          <a:xfrm>
            <a:off x="5407500" y="3093900"/>
            <a:ext cx="1303200" cy="2436000"/>
          </a:xfrm>
          <a:prstGeom prst="rect">
            <a:avLst/>
          </a:prstGeom>
          <a:solidFill>
            <a:srgbClr val="D1E6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6"/>
          <p:cNvSpPr/>
          <p:nvPr/>
        </p:nvSpPr>
        <p:spPr>
          <a:xfrm>
            <a:off x="2435775" y="4851150"/>
            <a:ext cx="1303200" cy="15678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6"/>
          <p:cNvSpPr txBox="1">
            <a:spLocks noGrp="1"/>
          </p:cNvSpPr>
          <p:nvPr>
            <p:ph type="body" idx="1"/>
          </p:nvPr>
        </p:nvSpPr>
        <p:spPr>
          <a:xfrm>
            <a:off x="454275" y="1212400"/>
            <a:ext cx="82992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Verdana"/>
              <a:buChar char="•"/>
            </a:pPr>
            <a:r>
              <a:rPr lang="en-US" sz="240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Build strategic alliances and organizational capacities that could live beyond the Census</a:t>
            </a:r>
            <a:endParaRPr sz="2400" dirty="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175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Verdana"/>
              <a:buChar char="•"/>
            </a:pPr>
            <a:r>
              <a:rPr lang="en-US" sz="240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Work to solve broadband equity issues </a:t>
            </a:r>
            <a:endParaRPr lang="en-US" sz="2400" dirty="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175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Verdana"/>
              <a:buChar char="•"/>
            </a:pPr>
            <a:r>
              <a:rPr lang="en-US" sz="2400" i="0" u="none" dirty="0" smtClean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We </a:t>
            </a:r>
            <a:r>
              <a:rPr lang="en-US" sz="240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are a community where </a:t>
            </a:r>
            <a:r>
              <a:rPr lang="en-US" sz="2400" b="1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everybody counts</a:t>
            </a:r>
            <a:endParaRPr sz="2400" dirty="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92" name="Google Shape;192;p26" descr="Screen Shot 2018-11-20 at 8.20.21 A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28100" y="3166612"/>
            <a:ext cx="4087813" cy="3141663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6"/>
          <p:cNvSpPr/>
          <p:nvPr/>
        </p:nvSpPr>
        <p:spPr>
          <a:xfrm rot="10800000">
            <a:off x="-2925" y="-24725"/>
            <a:ext cx="9144000" cy="844200"/>
          </a:xfrm>
          <a:prstGeom prst="rect">
            <a:avLst/>
          </a:prstGeom>
          <a:solidFill>
            <a:srgbClr val="7695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6"/>
          <p:cNvSpPr txBox="1"/>
          <p:nvPr/>
        </p:nvSpPr>
        <p:spPr>
          <a:xfrm>
            <a:off x="220550" y="169225"/>
            <a:ext cx="89205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CCC OBJECTIVES (CONT’D)</a:t>
            </a:r>
            <a:endParaRPr sz="3200" b="1" i="0" u="sng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5" name="Google Shape;195;p26"/>
          <p:cNvSpPr/>
          <p:nvPr/>
        </p:nvSpPr>
        <p:spPr>
          <a:xfrm rot="10800000">
            <a:off x="-2925" y="819475"/>
            <a:ext cx="9144000" cy="142800"/>
          </a:xfrm>
          <a:prstGeom prst="rect">
            <a:avLst/>
          </a:prstGeom>
          <a:solidFill>
            <a:srgbClr val="D1E6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6" name="Google Shape;19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61738" y="6141263"/>
            <a:ext cx="1076812" cy="5774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l"/>
            <a:fld id="{00000000-1234-1234-1234-123412341234}" type="slidenum">
              <a:rPr lang="en-US" smtClean="0"/>
              <a:pPr algn="l"/>
              <a:t>13</a:t>
            </a:fld>
            <a:endParaRPr lang="en-US"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7"/>
          <p:cNvSpPr txBox="1">
            <a:spLocks noGrp="1"/>
          </p:cNvSpPr>
          <p:nvPr>
            <p:ph type="body" idx="1"/>
          </p:nvPr>
        </p:nvSpPr>
        <p:spPr>
          <a:xfrm>
            <a:off x="457200" y="136632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81000">
              <a:lnSpc>
                <a:spcPct val="100000"/>
              </a:lnSpc>
              <a:spcBef>
                <a:spcPts val="0"/>
              </a:spcBef>
              <a:buClr>
                <a:srgbClr val="002060"/>
              </a:buClr>
              <a:buSzPts val="2200"/>
            </a:pPr>
            <a:r>
              <a:rPr lang="en-US" sz="220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Reflect a true snapshot of the whole </a:t>
            </a:r>
            <a:r>
              <a:rPr lang="en-US" sz="2200" b="1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community</a:t>
            </a:r>
            <a:endParaRPr sz="2200" b="1" dirty="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81000">
              <a:lnSpc>
                <a:spcPct val="100000"/>
              </a:lnSpc>
              <a:spcBef>
                <a:spcPts val="560"/>
              </a:spcBef>
              <a:buClr>
                <a:srgbClr val="002060"/>
              </a:buClr>
              <a:buSzPts val="2200"/>
            </a:pPr>
            <a:r>
              <a:rPr lang="en-US" sz="220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Use </a:t>
            </a:r>
            <a:r>
              <a:rPr lang="en-US" sz="2200" b="1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technology</a:t>
            </a:r>
            <a:r>
              <a:rPr lang="en-US" sz="220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efficiently</a:t>
            </a:r>
            <a:endParaRPr sz="2200" dirty="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81000">
              <a:lnSpc>
                <a:spcPct val="100000"/>
              </a:lnSpc>
              <a:spcBef>
                <a:spcPts val="560"/>
              </a:spcBef>
              <a:buClr>
                <a:srgbClr val="002060"/>
              </a:buClr>
              <a:buSzPts val="2200"/>
            </a:pPr>
            <a:r>
              <a:rPr lang="en-US" sz="220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Include diverse </a:t>
            </a:r>
            <a:r>
              <a:rPr lang="en-US" sz="2200" b="1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perspectives</a:t>
            </a:r>
            <a:endParaRPr sz="2200" b="1" dirty="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81000">
              <a:lnSpc>
                <a:spcPct val="100000"/>
              </a:lnSpc>
              <a:spcBef>
                <a:spcPts val="560"/>
              </a:spcBef>
              <a:buClr>
                <a:srgbClr val="002060"/>
              </a:buClr>
              <a:buSzPts val="2200"/>
            </a:pPr>
            <a:r>
              <a:rPr lang="en-US" sz="220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Select purpose driven and results-oriented subcommittee chairs</a:t>
            </a:r>
            <a:endParaRPr sz="2200" dirty="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81000">
              <a:lnSpc>
                <a:spcPct val="100000"/>
              </a:lnSpc>
              <a:spcBef>
                <a:spcPts val="560"/>
              </a:spcBef>
              <a:buClr>
                <a:srgbClr val="002060"/>
              </a:buClr>
              <a:buSzPts val="2200"/>
            </a:pPr>
            <a:r>
              <a:rPr lang="en-US" sz="220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Incorporate census awareness </a:t>
            </a:r>
            <a:r>
              <a:rPr lang="en-US" sz="2200" b="1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activities</a:t>
            </a:r>
            <a:r>
              <a:rPr lang="en-US" sz="220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everywhere</a:t>
            </a:r>
            <a:endParaRPr sz="2200" dirty="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81000">
              <a:lnSpc>
                <a:spcPct val="100000"/>
              </a:lnSpc>
              <a:spcBef>
                <a:spcPts val="560"/>
              </a:spcBef>
              <a:buClr>
                <a:srgbClr val="002060"/>
              </a:buClr>
              <a:buSzPts val="2200"/>
            </a:pPr>
            <a:r>
              <a:rPr lang="en-US" sz="220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Recruit </a:t>
            </a:r>
            <a:r>
              <a:rPr lang="en-US" sz="2200" b="1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experienced</a:t>
            </a:r>
            <a:r>
              <a:rPr lang="en-US" sz="220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committee members</a:t>
            </a:r>
            <a:endParaRPr sz="2200" dirty="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81000">
              <a:lnSpc>
                <a:spcPct val="100000"/>
              </a:lnSpc>
              <a:spcBef>
                <a:spcPts val="560"/>
              </a:spcBef>
              <a:buClr>
                <a:srgbClr val="002060"/>
              </a:buClr>
              <a:buSzPts val="2200"/>
            </a:pPr>
            <a:r>
              <a:rPr lang="en-US" sz="22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Engage many more </a:t>
            </a:r>
            <a:r>
              <a:rPr lang="en-US" sz="2200" b="1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volunteers</a:t>
            </a:r>
            <a:endParaRPr sz="2200" b="1" i="0" u="none" dirty="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200" i="0" u="none" dirty="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2" name="Google Shape;202;p27"/>
          <p:cNvSpPr/>
          <p:nvPr/>
        </p:nvSpPr>
        <p:spPr>
          <a:xfrm rot="10800000">
            <a:off x="-2925" y="-24725"/>
            <a:ext cx="9144000" cy="844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7"/>
          <p:cNvSpPr txBox="1"/>
          <p:nvPr/>
        </p:nvSpPr>
        <p:spPr>
          <a:xfrm>
            <a:off x="220550" y="169225"/>
            <a:ext cx="79185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SUCCESS FACTORS</a:t>
            </a:r>
            <a:endParaRPr sz="3200" b="1" i="0" u="sng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4" name="Google Shape;204;p27"/>
          <p:cNvSpPr/>
          <p:nvPr/>
        </p:nvSpPr>
        <p:spPr>
          <a:xfrm rot="10800000">
            <a:off x="-2925" y="819475"/>
            <a:ext cx="9144000" cy="142800"/>
          </a:xfrm>
          <a:prstGeom prst="rect">
            <a:avLst/>
          </a:prstGeom>
          <a:solidFill>
            <a:srgbClr val="76954A"/>
          </a:solidFill>
          <a:ln w="9525" cap="flat" cmpd="sng">
            <a:solidFill>
              <a:srgbClr val="7695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5" name="Google Shape;20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61738" y="6141263"/>
            <a:ext cx="1076812" cy="5774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l"/>
            <a:fld id="{00000000-1234-1234-1234-123412341234}" type="slidenum">
              <a:rPr lang="en-US" smtClean="0"/>
              <a:pPr algn="l"/>
              <a:t>14</a:t>
            </a:fld>
            <a:endParaRPr lang="en-US"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8"/>
          <p:cNvSpPr txBox="1">
            <a:spLocks noGrp="1"/>
          </p:cNvSpPr>
          <p:nvPr>
            <p:ph type="body" idx="1"/>
          </p:nvPr>
        </p:nvSpPr>
        <p:spPr>
          <a:xfrm>
            <a:off x="454275" y="12730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55600">
              <a:lnSpc>
                <a:spcPct val="80000"/>
              </a:lnSpc>
              <a:spcBef>
                <a:spcPts val="0"/>
              </a:spcBef>
              <a:buClr>
                <a:srgbClr val="002060"/>
              </a:buClr>
              <a:buSzPts val="1600"/>
            </a:pPr>
            <a:r>
              <a:rPr lang="en-US" sz="22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Business and Economic Groups </a:t>
            </a:r>
            <a:endParaRPr lang="en-US" sz="2200" dirty="0" smtClean="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55600">
              <a:lnSpc>
                <a:spcPct val="100000"/>
              </a:lnSpc>
              <a:spcBef>
                <a:spcPts val="0"/>
              </a:spcBef>
              <a:buClr>
                <a:srgbClr val="002060"/>
              </a:buClr>
              <a:buSzPts val="1600"/>
            </a:pPr>
            <a:r>
              <a:rPr lang="en-US" sz="2200" i="0" u="none" dirty="0" smtClean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Budget </a:t>
            </a:r>
            <a:endParaRPr lang="en-US" sz="2200" dirty="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55600">
              <a:lnSpc>
                <a:spcPct val="100000"/>
              </a:lnSpc>
              <a:spcBef>
                <a:spcPts val="0"/>
              </a:spcBef>
              <a:buClr>
                <a:srgbClr val="002060"/>
              </a:buClr>
              <a:buSzPts val="1600"/>
            </a:pPr>
            <a:r>
              <a:rPr lang="en-US" sz="2200" dirty="0" smtClean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Community </a:t>
            </a:r>
            <a:r>
              <a:rPr lang="en-US" sz="22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Based Organizations </a:t>
            </a:r>
          </a:p>
          <a:p>
            <a:pPr marL="355600">
              <a:lnSpc>
                <a:spcPct val="80000"/>
              </a:lnSpc>
              <a:buClr>
                <a:srgbClr val="002060"/>
              </a:buClr>
              <a:buSzPts val="1600"/>
            </a:pPr>
            <a:r>
              <a:rPr lang="en-US" sz="2200" dirty="0" smtClean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Community </a:t>
            </a:r>
            <a:r>
              <a:rPr lang="en-US" sz="22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Events </a:t>
            </a:r>
            <a:endParaRPr lang="en-US" sz="2200" b="1" dirty="0">
              <a:solidFill>
                <a:srgbClr val="76954A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55600">
              <a:lnSpc>
                <a:spcPct val="80000"/>
              </a:lnSpc>
              <a:buClr>
                <a:srgbClr val="002060"/>
              </a:buClr>
              <a:buSzPts val="1600"/>
            </a:pPr>
            <a:r>
              <a:rPr lang="en-US" sz="22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County Departments </a:t>
            </a:r>
            <a:endParaRPr lang="en-US" sz="2200" b="1" dirty="0">
              <a:solidFill>
                <a:srgbClr val="76954A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55600">
              <a:lnSpc>
                <a:spcPct val="80000"/>
              </a:lnSpc>
              <a:buClr>
                <a:srgbClr val="002060"/>
              </a:buClr>
              <a:buSzPts val="1600"/>
            </a:pPr>
            <a:r>
              <a:rPr lang="en-US" sz="22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County Government Contact for Funding Requests </a:t>
            </a:r>
            <a:endParaRPr lang="en-US" sz="2200" b="1" dirty="0">
              <a:solidFill>
                <a:srgbClr val="76954A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55600">
              <a:lnSpc>
                <a:spcPct val="80000"/>
              </a:lnSpc>
              <a:buClr>
                <a:srgbClr val="002060"/>
              </a:buClr>
              <a:buSzPts val="1600"/>
            </a:pPr>
            <a:r>
              <a:rPr lang="en-US" sz="22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Education &amp; Outreach </a:t>
            </a:r>
            <a:endParaRPr lang="en-US" sz="2200" b="1" dirty="0">
              <a:solidFill>
                <a:srgbClr val="76954A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55600">
              <a:lnSpc>
                <a:spcPct val="80000"/>
              </a:lnSpc>
              <a:buClr>
                <a:srgbClr val="002060"/>
              </a:buClr>
              <a:buSzPts val="1600"/>
            </a:pPr>
            <a:r>
              <a:rPr lang="en-US" sz="22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Faith-based Organizations </a:t>
            </a:r>
          </a:p>
          <a:p>
            <a:pPr marL="355600">
              <a:lnSpc>
                <a:spcPct val="80000"/>
              </a:lnSpc>
              <a:buClr>
                <a:srgbClr val="002060"/>
              </a:buClr>
              <a:buSzPts val="1600"/>
            </a:pPr>
            <a:r>
              <a:rPr lang="en-US" sz="2200" i="0" u="none" dirty="0" smtClean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Fear Concerns </a:t>
            </a:r>
          </a:p>
          <a:p>
            <a:pPr marL="355600">
              <a:lnSpc>
                <a:spcPct val="80000"/>
              </a:lnSpc>
              <a:buClr>
                <a:srgbClr val="002060"/>
              </a:buClr>
              <a:buSzPts val="1600"/>
            </a:pPr>
            <a:r>
              <a:rPr lang="en-US" sz="2200" i="0" u="none" dirty="0" smtClean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Health </a:t>
            </a:r>
            <a:r>
              <a:rPr lang="en-US" sz="220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&amp; Human Services </a:t>
            </a:r>
            <a:endParaRPr sz="2200" b="1" dirty="0">
              <a:solidFill>
                <a:srgbClr val="76954A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55600">
              <a:lnSpc>
                <a:spcPct val="80000"/>
              </a:lnSpc>
              <a:buClr>
                <a:srgbClr val="002060"/>
              </a:buClr>
              <a:buSzPts val="1600"/>
            </a:pPr>
            <a:r>
              <a:rPr lang="en-US" sz="22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Philanthropic Outreach </a:t>
            </a:r>
            <a:endParaRPr lang="en-US" sz="2200" b="1" dirty="0">
              <a:solidFill>
                <a:srgbClr val="76954A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55600">
              <a:lnSpc>
                <a:spcPct val="80000"/>
              </a:lnSpc>
              <a:buClr>
                <a:srgbClr val="002060"/>
              </a:buClr>
              <a:buSzPts val="1600"/>
            </a:pPr>
            <a:r>
              <a:rPr lang="en-US" sz="2200" dirty="0" smtClean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PR </a:t>
            </a:r>
            <a:r>
              <a:rPr lang="en-US" sz="22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&amp; </a:t>
            </a:r>
            <a:r>
              <a:rPr lang="en-US" sz="2200" dirty="0" smtClean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Marketing</a:t>
            </a:r>
            <a:endParaRPr lang="en-US" sz="2200" b="1" dirty="0">
              <a:solidFill>
                <a:srgbClr val="76954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1" name="Google Shape;211;p28"/>
          <p:cNvSpPr/>
          <p:nvPr/>
        </p:nvSpPr>
        <p:spPr>
          <a:xfrm rot="10800000">
            <a:off x="-2925" y="-24725"/>
            <a:ext cx="9144000" cy="844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8"/>
          <p:cNvSpPr txBox="1"/>
          <p:nvPr/>
        </p:nvSpPr>
        <p:spPr>
          <a:xfrm>
            <a:off x="220550" y="169225"/>
            <a:ext cx="79185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SUBCOMMITTEES</a:t>
            </a:r>
            <a:endParaRPr sz="3200" b="1" i="0" u="sng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3" name="Google Shape;213;p28"/>
          <p:cNvSpPr/>
          <p:nvPr/>
        </p:nvSpPr>
        <p:spPr>
          <a:xfrm rot="10800000">
            <a:off x="-2925" y="819475"/>
            <a:ext cx="9144000" cy="142800"/>
          </a:xfrm>
          <a:prstGeom prst="rect">
            <a:avLst/>
          </a:prstGeom>
          <a:solidFill>
            <a:srgbClr val="7695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4" name="Google Shape;21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61738" y="6141263"/>
            <a:ext cx="1076812" cy="5774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l"/>
            <a:fld id="{00000000-1234-1234-1234-123412341234}" type="slidenum">
              <a:rPr lang="en-US" smtClean="0"/>
              <a:pPr algn="l"/>
              <a:t>15</a:t>
            </a:fld>
            <a:endParaRPr lang="en-US"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9"/>
          <p:cNvSpPr/>
          <p:nvPr/>
        </p:nvSpPr>
        <p:spPr>
          <a:xfrm>
            <a:off x="6000050" y="4506050"/>
            <a:ext cx="2139900" cy="1109400"/>
          </a:xfrm>
          <a:prstGeom prst="rect">
            <a:avLst/>
          </a:prstGeom>
          <a:solidFill>
            <a:srgbClr val="D1E6F3"/>
          </a:solidFill>
          <a:ln w="9525" cap="flat" cmpd="sng">
            <a:solidFill>
              <a:srgbClr val="D1E6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9"/>
          <p:cNvSpPr/>
          <p:nvPr/>
        </p:nvSpPr>
        <p:spPr>
          <a:xfrm>
            <a:off x="7339350" y="1383150"/>
            <a:ext cx="1556400" cy="1109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9"/>
          <p:cNvSpPr txBox="1">
            <a:spLocks noGrp="1"/>
          </p:cNvSpPr>
          <p:nvPr>
            <p:ph type="body" idx="1"/>
          </p:nvPr>
        </p:nvSpPr>
        <p:spPr>
          <a:xfrm>
            <a:off x="267000" y="1764750"/>
            <a:ext cx="56709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Verdana"/>
              <a:buChar char="•"/>
            </a:pPr>
            <a:r>
              <a:rPr lang="en-US" sz="220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Education Phase (2018–2019</a:t>
            </a:r>
            <a:r>
              <a:rPr lang="en-US" sz="2200" i="0" u="none" dirty="0" smtClean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)</a:t>
            </a:r>
          </a:p>
          <a:p>
            <a:pPr marL="342900" marR="0" lvl="0" indent="-304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Verdana"/>
              <a:buChar char="•"/>
            </a:pPr>
            <a:r>
              <a:rPr lang="en-US" sz="2200" i="0" u="none" dirty="0" smtClean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Awareness Phase (April 2019) </a:t>
            </a:r>
          </a:p>
          <a:p>
            <a:pPr marL="342900" marR="0" lvl="0" indent="-304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Verdana"/>
              <a:buChar char="•"/>
            </a:pPr>
            <a:r>
              <a:rPr lang="en-US" sz="2200" i="0" u="none" dirty="0" smtClean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Motivation </a:t>
            </a:r>
            <a:r>
              <a:rPr lang="en-US" sz="220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Phase (March 2020) </a:t>
            </a:r>
            <a:endParaRPr sz="2200" dirty="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04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76954A"/>
              </a:buClr>
              <a:buSzPts val="2200"/>
              <a:buFont typeface="Verdana"/>
              <a:buChar char="•"/>
            </a:pPr>
            <a:r>
              <a:rPr lang="en-US" sz="2200" b="1" i="0" u="none" dirty="0">
                <a:solidFill>
                  <a:srgbClr val="76954A"/>
                </a:solidFill>
                <a:latin typeface="Verdana"/>
                <a:ea typeface="Verdana"/>
                <a:cs typeface="Verdana"/>
                <a:sym typeface="Verdana"/>
              </a:rPr>
              <a:t>April 1, 2020—Census Day is here! </a:t>
            </a:r>
            <a:endParaRPr sz="2200" dirty="0">
              <a:solidFill>
                <a:srgbClr val="76954A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04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Verdana"/>
              <a:buChar char="•"/>
            </a:pPr>
            <a:r>
              <a:rPr lang="en-US" sz="2200" i="0" u="none" dirty="0" smtClean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Non-Response Follow-Up Phase </a:t>
            </a:r>
            <a:r>
              <a:rPr lang="en-US" sz="220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(May–July 2020) </a:t>
            </a:r>
            <a:endParaRPr sz="2200" dirty="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04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Verdana"/>
              <a:buChar char="•"/>
            </a:pPr>
            <a:r>
              <a:rPr lang="en-US" sz="220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Celebration (August 2020)</a:t>
            </a:r>
            <a:endParaRPr sz="2200" dirty="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200" i="0" u="none" dirty="0">
              <a:solidFill>
                <a:srgbClr val="37609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200" i="0" u="none" dirty="0">
              <a:solidFill>
                <a:srgbClr val="37609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2" name="Google Shape;222;p29"/>
          <p:cNvSpPr/>
          <p:nvPr/>
        </p:nvSpPr>
        <p:spPr>
          <a:xfrm rot="10800000">
            <a:off x="-2925" y="-24725"/>
            <a:ext cx="9144000" cy="844200"/>
          </a:xfrm>
          <a:prstGeom prst="rect">
            <a:avLst/>
          </a:prstGeom>
          <a:solidFill>
            <a:srgbClr val="7695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9"/>
          <p:cNvSpPr txBox="1"/>
          <p:nvPr/>
        </p:nvSpPr>
        <p:spPr>
          <a:xfrm>
            <a:off x="220550" y="169225"/>
            <a:ext cx="89205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TIMELINE </a:t>
            </a:r>
            <a:endParaRPr sz="3200" b="1" i="0" u="sng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4" name="Google Shape;224;p29"/>
          <p:cNvSpPr/>
          <p:nvPr/>
        </p:nvSpPr>
        <p:spPr>
          <a:xfrm rot="10800000">
            <a:off x="-2925" y="819475"/>
            <a:ext cx="9144000" cy="142800"/>
          </a:xfrm>
          <a:prstGeom prst="rect">
            <a:avLst/>
          </a:prstGeom>
          <a:solidFill>
            <a:srgbClr val="D1E6F3"/>
          </a:solidFill>
          <a:ln w="9525" cap="flat" cmpd="sng">
            <a:solidFill>
              <a:srgbClr val="D1E6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5" name="Google Shape;22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0300" y="1471075"/>
            <a:ext cx="2714030" cy="40710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61738" y="6141263"/>
            <a:ext cx="1076812" cy="5774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l"/>
            <a:fld id="{00000000-1234-1234-1234-123412341234}" type="slidenum">
              <a:rPr lang="en-US" smtClean="0"/>
              <a:pPr algn="l"/>
              <a:t>16</a:t>
            </a:fld>
            <a:endParaRPr lang="en-US"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9"/>
          <p:cNvSpPr/>
          <p:nvPr/>
        </p:nvSpPr>
        <p:spPr>
          <a:xfrm rot="10800000">
            <a:off x="-2925" y="-24725"/>
            <a:ext cx="9144000" cy="844200"/>
          </a:xfrm>
          <a:prstGeom prst="rect">
            <a:avLst/>
          </a:prstGeom>
          <a:solidFill>
            <a:srgbClr val="7695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9"/>
          <p:cNvSpPr txBox="1"/>
          <p:nvPr/>
        </p:nvSpPr>
        <p:spPr>
          <a:xfrm>
            <a:off x="220550" y="169225"/>
            <a:ext cx="89205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WHAT TO EXPECT</a:t>
            </a:r>
            <a:endParaRPr sz="3200" b="1" i="0" u="sng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4" name="Google Shape;224;p29"/>
          <p:cNvSpPr/>
          <p:nvPr/>
        </p:nvSpPr>
        <p:spPr>
          <a:xfrm rot="10800000">
            <a:off x="-2925" y="819475"/>
            <a:ext cx="9144000" cy="142800"/>
          </a:xfrm>
          <a:prstGeom prst="rect">
            <a:avLst/>
          </a:prstGeom>
          <a:solidFill>
            <a:srgbClr val="D1E6F3"/>
          </a:solidFill>
          <a:ln w="9525" cap="flat" cmpd="sng">
            <a:solidFill>
              <a:srgbClr val="D1E6F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6" name="Google Shape;226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61738" y="6141263"/>
            <a:ext cx="1076812" cy="5774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l"/>
            <a:fld id="{00000000-1234-1234-1234-123412341234}" type="slidenum">
              <a:rPr lang="en-US" smtClean="0"/>
              <a:pPr algn="l"/>
              <a:t>17</a:t>
            </a:fld>
            <a:endParaRPr lang="en-US"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221;p29"/>
          <p:cNvSpPr txBox="1">
            <a:spLocks/>
          </p:cNvSpPr>
          <p:nvPr/>
        </p:nvSpPr>
        <p:spPr>
          <a:xfrm>
            <a:off x="267000" y="1284388"/>
            <a:ext cx="8591580" cy="5006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8100" indent="0">
              <a:lnSpc>
                <a:spcPct val="100000"/>
              </a:lnSpc>
              <a:spcBef>
                <a:spcPts val="0"/>
              </a:spcBef>
              <a:buClr>
                <a:srgbClr val="002060"/>
              </a:buClr>
              <a:buSzPts val="2200"/>
              <a:buNone/>
            </a:pPr>
            <a:r>
              <a:rPr lang="en-US" sz="2200" b="1" dirty="0" smtClean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Every household will have the option of responding online, by mail, or by phone.</a:t>
            </a:r>
          </a:p>
          <a:p>
            <a:pPr marL="38100" indent="0">
              <a:lnSpc>
                <a:spcPct val="100000"/>
              </a:lnSpc>
              <a:spcBef>
                <a:spcPts val="0"/>
              </a:spcBef>
              <a:buClr>
                <a:srgbClr val="002060"/>
              </a:buClr>
              <a:buSzPts val="2200"/>
              <a:buNone/>
            </a:pPr>
            <a:endParaRPr lang="en-US" sz="2200" dirty="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8100" indent="0">
              <a:lnSpc>
                <a:spcPct val="100000"/>
              </a:lnSpc>
              <a:spcBef>
                <a:spcPts val="0"/>
              </a:spcBef>
              <a:buClr>
                <a:srgbClr val="002060"/>
              </a:buClr>
              <a:buSzPts val="2200"/>
              <a:buNone/>
            </a:pPr>
            <a:r>
              <a:rPr lang="en-US" sz="2200" b="1" dirty="0" smtClean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Nearly every household </a:t>
            </a:r>
            <a:r>
              <a:rPr lang="en-US" sz="2200" dirty="0" smtClean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will receive an invitation to participate in the 2020 Census from either a postal worker or a Census worker.</a:t>
            </a:r>
          </a:p>
          <a:p>
            <a:pPr marL="342900" indent="-165100">
              <a:lnSpc>
                <a:spcPct val="100000"/>
              </a:lnSpc>
              <a:spcBef>
                <a:spcPts val="560"/>
              </a:spcBef>
              <a:buSzPts val="2800"/>
              <a:buFont typeface="Arial"/>
              <a:buNone/>
            </a:pPr>
            <a:endParaRPr lang="en-US" sz="2200" dirty="0" smtClean="0">
              <a:solidFill>
                <a:srgbClr val="37609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indent="-165100">
              <a:spcBef>
                <a:spcPts val="560"/>
              </a:spcBef>
              <a:buSzPts val="2800"/>
              <a:buFont typeface="Arial"/>
              <a:buNone/>
            </a:pPr>
            <a:endParaRPr lang="en-US" sz="2200" dirty="0">
              <a:solidFill>
                <a:srgbClr val="37609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3585910"/>
              </p:ext>
            </p:extLst>
          </p:nvPr>
        </p:nvGraphicFramePr>
        <p:xfrm>
          <a:off x="1450002" y="3558779"/>
          <a:ext cx="6096000" cy="28905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75034"/>
                <a:gridCol w="412096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Timeframe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You’ll receive: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March 12</a:t>
                      </a:r>
                      <a:r>
                        <a:rPr lang="en-US" baseline="0" dirty="0" smtClean="0"/>
                        <a:t> – </a:t>
                      </a:r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 invitation to respond online to the 2020 Census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March 16</a:t>
                      </a:r>
                      <a:r>
                        <a:rPr lang="en-US" baseline="0" dirty="0" smtClean="0"/>
                        <a:t> – </a:t>
                      </a:r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reminder letter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If you haven’t responded yet: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March 26</a:t>
                      </a:r>
                      <a:r>
                        <a:rPr lang="en-US" baseline="0" dirty="0" smtClean="0"/>
                        <a:t> – April 3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reminder postcard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April 8 – 16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reminder letter and paper questionnaire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April 20 – 27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 final reminder postcard before 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in-person</a:t>
                      </a:r>
                      <a:r>
                        <a:rPr lang="en-US" baseline="0" dirty="0" smtClean="0"/>
                        <a:t> follow-up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733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0"/>
          <p:cNvSpPr txBox="1">
            <a:spLocks noGrp="1"/>
          </p:cNvSpPr>
          <p:nvPr>
            <p:ph type="body" idx="1"/>
          </p:nvPr>
        </p:nvSpPr>
        <p:spPr>
          <a:xfrm>
            <a:off x="566000" y="127397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175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•"/>
            </a:pPr>
            <a:r>
              <a:rPr lang="en-US" i="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Identifying California’s Hard-to-Count in Census 2020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175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•"/>
            </a:pPr>
            <a:r>
              <a:rPr lang="en-US" i="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4"/>
              </a:rPr>
              <a:t>Program Funding Overview and Pie Chart (PDF)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175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•"/>
            </a:pPr>
            <a:r>
              <a:rPr lang="en-US" i="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5"/>
              </a:rPr>
              <a:t>Community Outreach Funding Allocations and Pie Chart (PDF)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175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•"/>
            </a:pPr>
            <a:r>
              <a:rPr lang="en-US" i="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6"/>
              </a:rPr>
              <a:t>ACBO Regional Funding Allocations (PDF)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175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•"/>
            </a:pPr>
            <a:r>
              <a:rPr lang="en-US" i="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7"/>
              </a:rPr>
              <a:t>County Contract Amounts (PDF)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175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•"/>
            </a:pPr>
            <a:r>
              <a:rPr lang="en-US" i="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8"/>
              </a:rPr>
              <a:t>City Share of HTC (PDF)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175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•"/>
            </a:pPr>
            <a:r>
              <a:rPr lang="en-US" i="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9"/>
              </a:rPr>
              <a:t>Methodology for Calculating City Percentages of County Hardest-to-Count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175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•"/>
            </a:pPr>
            <a:r>
              <a:rPr lang="en-US" i="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10"/>
              </a:rPr>
              <a:t>Tribal Government Funding Availability (PDF)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175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•"/>
            </a:pPr>
            <a:r>
              <a:rPr lang="en-US" i="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11"/>
              </a:rPr>
              <a:t>Census 2020 Regions Map (PDF)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175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•"/>
            </a:pPr>
            <a:r>
              <a:rPr lang="en-US" i="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12"/>
              </a:rPr>
              <a:t>Funding Timeline (PDF)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17500" algn="l" rtl="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Char char="•"/>
            </a:pPr>
            <a:r>
              <a:rPr lang="en-US" i="0" u="sng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13"/>
              </a:rPr>
              <a:t>Census 2020 Funding FAQs</a:t>
            </a:r>
            <a:endParaRPr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215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i="0" u="none">
              <a:solidFill>
                <a:srgbClr val="37609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215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i="0" u="none">
              <a:solidFill>
                <a:srgbClr val="37609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2159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i="0" u="none">
              <a:solidFill>
                <a:srgbClr val="37609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2" name="Google Shape;232;p30"/>
          <p:cNvSpPr/>
          <p:nvPr/>
        </p:nvSpPr>
        <p:spPr>
          <a:xfrm rot="10800000">
            <a:off x="-2925" y="-24725"/>
            <a:ext cx="9144000" cy="844200"/>
          </a:xfrm>
          <a:prstGeom prst="rect">
            <a:avLst/>
          </a:prstGeom>
          <a:solidFill>
            <a:srgbClr val="7695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30"/>
          <p:cNvSpPr txBox="1"/>
          <p:nvPr/>
        </p:nvSpPr>
        <p:spPr>
          <a:xfrm>
            <a:off x="220550" y="169225"/>
            <a:ext cx="89205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KEY RESOURCES</a:t>
            </a:r>
            <a:endParaRPr sz="3200" b="1" i="0" u="sng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4" name="Google Shape;234;p30"/>
          <p:cNvSpPr/>
          <p:nvPr/>
        </p:nvSpPr>
        <p:spPr>
          <a:xfrm rot="10800000">
            <a:off x="-2925" y="819475"/>
            <a:ext cx="9144000" cy="142800"/>
          </a:xfrm>
          <a:prstGeom prst="rect">
            <a:avLst/>
          </a:prstGeom>
          <a:solidFill>
            <a:srgbClr val="D1E6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5" name="Google Shape;235;p30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961738" y="6141263"/>
            <a:ext cx="1076812" cy="5774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l"/>
            <a:fld id="{00000000-1234-1234-1234-123412341234}" type="slidenum">
              <a:rPr lang="en-US" smtClean="0"/>
              <a:pPr algn="l"/>
              <a:t>18</a:t>
            </a:fld>
            <a:endParaRPr lang="en-US"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1"/>
          <p:cNvSpPr/>
          <p:nvPr/>
        </p:nvSpPr>
        <p:spPr>
          <a:xfrm>
            <a:off x="1304300" y="4394325"/>
            <a:ext cx="2225700" cy="20433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31"/>
          <p:cNvSpPr/>
          <p:nvPr/>
        </p:nvSpPr>
        <p:spPr>
          <a:xfrm>
            <a:off x="5577675" y="3452375"/>
            <a:ext cx="2225700" cy="807000"/>
          </a:xfrm>
          <a:prstGeom prst="rect">
            <a:avLst/>
          </a:prstGeom>
          <a:solidFill>
            <a:srgbClr val="D1E6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31"/>
          <p:cNvSpPr txBox="1">
            <a:spLocks noGrp="1"/>
          </p:cNvSpPr>
          <p:nvPr>
            <p:ph type="body" idx="1"/>
          </p:nvPr>
        </p:nvSpPr>
        <p:spPr>
          <a:xfrm>
            <a:off x="457200" y="1299800"/>
            <a:ext cx="83577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Verdana"/>
              <a:buChar char="•"/>
            </a:pPr>
            <a:r>
              <a:rPr lang="en-US" sz="2200" i="0" u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Volunteer to chair a subcommittee</a:t>
            </a:r>
            <a:endParaRPr sz="220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04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Verdana"/>
              <a:buChar char="•"/>
            </a:pPr>
            <a:r>
              <a:rPr lang="en-US" sz="2200" i="0" u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Attend all upcoming meetings</a:t>
            </a:r>
            <a:endParaRPr sz="220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04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Verdana"/>
              <a:buChar char="•"/>
            </a:pPr>
            <a:r>
              <a:rPr lang="en-US" sz="2200" i="0" u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Communicate the importance of the census</a:t>
            </a:r>
            <a:endParaRPr sz="220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04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Verdana"/>
              <a:buChar char="•"/>
            </a:pPr>
            <a:r>
              <a:rPr lang="en-US" sz="2200" i="0" u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Help recruit key community members</a:t>
            </a:r>
            <a:endParaRPr sz="220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048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Verdana"/>
              <a:buChar char="•"/>
            </a:pPr>
            <a:r>
              <a:rPr lang="en-US" sz="2200" i="0" u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Be a MythBuster</a:t>
            </a:r>
            <a:endParaRPr sz="220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200" i="0" u="none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200" i="0" u="none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200" i="0" u="none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3" name="Google Shape;243;p31"/>
          <p:cNvSpPr/>
          <p:nvPr/>
        </p:nvSpPr>
        <p:spPr>
          <a:xfrm rot="10800000">
            <a:off x="-2925" y="-24725"/>
            <a:ext cx="9144000" cy="844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31"/>
          <p:cNvSpPr txBox="1"/>
          <p:nvPr/>
        </p:nvSpPr>
        <p:spPr>
          <a:xfrm>
            <a:off x="220550" y="169225"/>
            <a:ext cx="79185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NEXT STEPS FOR INDIVIDUALS</a:t>
            </a:r>
            <a:endParaRPr sz="3200" b="1" i="0" u="sng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5" name="Google Shape;245;p31"/>
          <p:cNvSpPr/>
          <p:nvPr/>
        </p:nvSpPr>
        <p:spPr>
          <a:xfrm rot="10800000">
            <a:off x="-2925" y="819475"/>
            <a:ext cx="9144000" cy="142800"/>
          </a:xfrm>
          <a:prstGeom prst="rect">
            <a:avLst/>
          </a:prstGeom>
          <a:solidFill>
            <a:srgbClr val="76954A"/>
          </a:solidFill>
          <a:ln w="9525" cap="flat" cmpd="sng">
            <a:solidFill>
              <a:srgbClr val="7695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6" name="Google Shape;24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61738" y="6141263"/>
            <a:ext cx="1076812" cy="577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31"/>
          <p:cNvPicPr preferRelativeResize="0"/>
          <p:nvPr/>
        </p:nvPicPr>
        <p:blipFill rotWithShape="1">
          <a:blip r:embed="rId4">
            <a:alphaModFix/>
          </a:blip>
          <a:srcRect l="616" t="23872" r="22300" b="27167"/>
          <a:stretch/>
        </p:blipFill>
        <p:spPr>
          <a:xfrm>
            <a:off x="1467225" y="3578900"/>
            <a:ext cx="6038849" cy="269930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l"/>
            <a:fld id="{00000000-1234-1234-1234-123412341234}" type="slidenum">
              <a:rPr lang="en-US" smtClean="0"/>
              <a:pPr algn="l"/>
              <a:t>19</a:t>
            </a:fld>
            <a:endParaRPr lang="en-US"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>
            <a:spLocks noGrp="1"/>
          </p:cNvSpPr>
          <p:nvPr>
            <p:ph type="ctrTitle"/>
          </p:nvPr>
        </p:nvSpPr>
        <p:spPr>
          <a:xfrm>
            <a:off x="220550" y="1029325"/>
            <a:ext cx="8631300" cy="9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600"/>
              <a:buFont typeface="Calibri"/>
              <a:buNone/>
            </a:pPr>
            <a:r>
              <a:rPr lang="en-US" sz="3000" b="1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2020 Census in Ventura County</a:t>
            </a:r>
            <a:endParaRPr sz="3000" b="1" dirty="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5" name="Google Shape;95;p16"/>
          <p:cNvSpPr txBox="1">
            <a:spLocks noGrp="1"/>
          </p:cNvSpPr>
          <p:nvPr>
            <p:ph type="ctrTitle"/>
          </p:nvPr>
        </p:nvSpPr>
        <p:spPr>
          <a:xfrm>
            <a:off x="220550" y="1016200"/>
            <a:ext cx="8631300" cy="9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3600"/>
              <a:buFont typeface="Calibri"/>
              <a:buNone/>
            </a:pPr>
            <a:r>
              <a:rPr lang="en-US" sz="3000" b="1" i="0" u="none" dirty="0">
                <a:solidFill>
                  <a:srgbClr val="76954A"/>
                </a:solidFill>
                <a:latin typeface="Verdana"/>
                <a:ea typeface="Verdana"/>
                <a:cs typeface="Verdana"/>
                <a:sym typeface="Verdana"/>
              </a:rPr>
              <a:t>2020 Census in Ventura County</a:t>
            </a:r>
            <a:endParaRPr sz="3000" b="1" dirty="0">
              <a:solidFill>
                <a:srgbClr val="76954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7" name="Google Shape;87;p16"/>
          <p:cNvSpPr/>
          <p:nvPr/>
        </p:nvSpPr>
        <p:spPr>
          <a:xfrm>
            <a:off x="4995364" y="2193672"/>
            <a:ext cx="3985302" cy="2558037"/>
          </a:xfrm>
          <a:prstGeom prst="rect">
            <a:avLst/>
          </a:prstGeom>
          <a:solidFill>
            <a:srgbClr val="D1E6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6"/>
          <p:cNvSpPr txBox="1">
            <a:spLocks noGrp="1"/>
          </p:cNvSpPr>
          <p:nvPr>
            <p:ph type="subTitle" idx="1"/>
          </p:nvPr>
        </p:nvSpPr>
        <p:spPr>
          <a:xfrm>
            <a:off x="176225" y="2107100"/>
            <a:ext cx="4739336" cy="354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200"/>
              <a:buFont typeface="Verdana"/>
              <a:buChar char="•"/>
            </a:pPr>
            <a:r>
              <a:rPr lang="en-US" sz="2200" dirty="0">
                <a:solidFill>
                  <a:srgbClr val="17375E"/>
                </a:solidFill>
                <a:latin typeface="Verdana"/>
                <a:ea typeface="Verdana"/>
                <a:cs typeface="Verdana"/>
                <a:sym typeface="Verdana"/>
              </a:rPr>
              <a:t>Every person not counted is a loss of</a:t>
            </a:r>
            <a:r>
              <a:rPr lang="en-US" sz="2200" dirty="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200" dirty="0">
                <a:solidFill>
                  <a:srgbClr val="76954A"/>
                </a:solidFill>
                <a:latin typeface="Verdana"/>
                <a:ea typeface="Verdana"/>
                <a:cs typeface="Verdana"/>
                <a:sym typeface="Verdana"/>
              </a:rPr>
              <a:t>$2,000 in social safety </a:t>
            </a:r>
            <a:r>
              <a:rPr lang="en-US" sz="2200" dirty="0" smtClean="0">
                <a:solidFill>
                  <a:srgbClr val="76954A"/>
                </a:solidFill>
                <a:latin typeface="Verdana"/>
                <a:ea typeface="Verdana"/>
                <a:cs typeface="Verdana"/>
                <a:sym typeface="Verdana"/>
              </a:rPr>
              <a:t>services every year for 10 years.</a:t>
            </a:r>
            <a:r>
              <a:rPr lang="en-US" sz="2200" i="0" u="none" dirty="0" smtClean="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200" i="0" u="none" dirty="0" smtClean="0">
                <a:solidFill>
                  <a:srgbClr val="E46C0A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sz="2200" dirty="0"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393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17375E"/>
              </a:buClr>
              <a:buSzPts val="2200"/>
              <a:buFont typeface="Verdana"/>
              <a:buChar char="•"/>
            </a:pPr>
            <a:r>
              <a:rPr lang="en-US" sz="2200" dirty="0">
                <a:solidFill>
                  <a:srgbClr val="17375E"/>
                </a:solidFill>
                <a:latin typeface="Verdana"/>
                <a:ea typeface="Verdana"/>
                <a:cs typeface="Verdana"/>
                <a:sym typeface="Verdana"/>
              </a:rPr>
              <a:t>This means, </a:t>
            </a:r>
            <a:r>
              <a:rPr lang="en-US" sz="2200">
                <a:solidFill>
                  <a:srgbClr val="17375E"/>
                </a:solidFill>
                <a:latin typeface="Verdana"/>
                <a:ea typeface="Verdana"/>
                <a:cs typeface="Verdana"/>
                <a:sym typeface="Verdana"/>
              </a:rPr>
              <a:t>if</a:t>
            </a:r>
            <a:r>
              <a:rPr lang="en-US" sz="22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200" dirty="0">
                <a:solidFill>
                  <a:srgbClr val="76954A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2200" smtClean="0">
                <a:solidFill>
                  <a:srgbClr val="76954A"/>
                </a:solidFill>
                <a:latin typeface="Verdana"/>
                <a:ea typeface="Verdana"/>
                <a:cs typeface="Verdana"/>
                <a:sym typeface="Verdana"/>
              </a:rPr>
              <a:t>,000 </a:t>
            </a:r>
            <a:r>
              <a:rPr lang="en-US" sz="2200" dirty="0">
                <a:solidFill>
                  <a:srgbClr val="76954A"/>
                </a:solidFill>
                <a:latin typeface="Verdana"/>
                <a:ea typeface="Verdana"/>
                <a:cs typeface="Verdana"/>
                <a:sym typeface="Verdana"/>
              </a:rPr>
              <a:t>children</a:t>
            </a:r>
            <a:r>
              <a:rPr lang="en-US" sz="2200" dirty="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200" dirty="0">
                <a:solidFill>
                  <a:srgbClr val="17375E"/>
                </a:solidFill>
                <a:latin typeface="Verdana"/>
                <a:ea typeface="Verdana"/>
                <a:cs typeface="Verdana"/>
                <a:sym typeface="Verdana"/>
              </a:rPr>
              <a:t>between the ages of 1 – 5 are not counted in </a:t>
            </a:r>
            <a:r>
              <a:rPr lang="en-US" sz="2200" dirty="0" smtClean="0">
                <a:solidFill>
                  <a:srgbClr val="17375E"/>
                </a:solidFill>
                <a:latin typeface="Verdana"/>
                <a:ea typeface="Verdana"/>
                <a:cs typeface="Verdana"/>
                <a:sym typeface="Verdana"/>
              </a:rPr>
              <a:t>Simi Valley, </a:t>
            </a:r>
            <a:r>
              <a:rPr lang="en-US" sz="2200" dirty="0">
                <a:solidFill>
                  <a:srgbClr val="17375E"/>
                </a:solidFill>
                <a:latin typeface="Verdana"/>
                <a:ea typeface="Verdana"/>
                <a:cs typeface="Verdana"/>
                <a:sym typeface="Verdana"/>
              </a:rPr>
              <a:t>that’s a loss </a:t>
            </a:r>
            <a:r>
              <a:rPr lang="en-US" sz="2200">
                <a:solidFill>
                  <a:srgbClr val="17375E"/>
                </a:solidFill>
                <a:latin typeface="Verdana"/>
                <a:ea typeface="Verdana"/>
                <a:cs typeface="Verdana"/>
                <a:sym typeface="Verdana"/>
              </a:rPr>
              <a:t>of</a:t>
            </a:r>
            <a:r>
              <a:rPr lang="en-US" sz="2200">
                <a:solidFill>
                  <a:srgbClr val="898989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200" smtClean="0">
                <a:solidFill>
                  <a:srgbClr val="76954A"/>
                </a:solidFill>
                <a:latin typeface="Verdana"/>
                <a:ea typeface="Verdana"/>
                <a:cs typeface="Verdana"/>
                <a:sym typeface="Verdana"/>
              </a:rPr>
              <a:t>$20M </a:t>
            </a:r>
            <a:r>
              <a:rPr lang="en-US" sz="2200" dirty="0">
                <a:solidFill>
                  <a:srgbClr val="76954A"/>
                </a:solidFill>
                <a:latin typeface="Verdana"/>
                <a:ea typeface="Verdana"/>
                <a:cs typeface="Verdana"/>
                <a:sym typeface="Verdana"/>
              </a:rPr>
              <a:t>over the next 10 years.</a:t>
            </a:r>
            <a:endParaRPr sz="2200" dirty="0">
              <a:solidFill>
                <a:srgbClr val="76954A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lvl="0" indent="-2540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endParaRPr sz="2200" i="0" u="none" dirty="0">
              <a:solidFill>
                <a:srgbClr val="89898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endParaRPr sz="2200" i="0" u="none" dirty="0">
              <a:solidFill>
                <a:srgbClr val="898989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9" name="Google Shape;89;p16"/>
          <p:cNvSpPr/>
          <p:nvPr/>
        </p:nvSpPr>
        <p:spPr>
          <a:xfrm rot="10800000">
            <a:off x="-2925" y="-24725"/>
            <a:ext cx="9144000" cy="84420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6"/>
          <p:cNvSpPr txBox="1"/>
          <p:nvPr/>
        </p:nvSpPr>
        <p:spPr>
          <a:xfrm>
            <a:off x="220550" y="169225"/>
            <a:ext cx="79185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WHAT’S AT STAKE:</a:t>
            </a:r>
            <a:endParaRPr sz="3200" b="1" i="0" u="sng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91" name="Google Shape;91;p16"/>
          <p:cNvSpPr/>
          <p:nvPr/>
        </p:nvSpPr>
        <p:spPr>
          <a:xfrm rot="10800000">
            <a:off x="-2925" y="819475"/>
            <a:ext cx="9144000" cy="142800"/>
          </a:xfrm>
          <a:prstGeom prst="rect">
            <a:avLst/>
          </a:prstGeom>
          <a:solidFill>
            <a:srgbClr val="7695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7375E"/>
              </a:solidFill>
            </a:endParaRPr>
          </a:p>
        </p:txBody>
      </p:sp>
      <p:pic>
        <p:nvPicPr>
          <p:cNvPr id="94" name="Google Shape;9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61738" y="6141263"/>
            <a:ext cx="1076812" cy="577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905" y="2504334"/>
            <a:ext cx="3667125" cy="1905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2"/>
          <p:cNvSpPr/>
          <p:nvPr/>
        </p:nvSpPr>
        <p:spPr>
          <a:xfrm>
            <a:off x="300525" y="2371150"/>
            <a:ext cx="2176200" cy="3429000"/>
          </a:xfrm>
          <a:prstGeom prst="rect">
            <a:avLst/>
          </a:prstGeom>
          <a:solidFill>
            <a:srgbClr val="76954A"/>
          </a:solidFill>
          <a:ln w="9525" cap="flat" cmpd="sng">
            <a:solidFill>
              <a:srgbClr val="7695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32"/>
          <p:cNvSpPr/>
          <p:nvPr/>
        </p:nvSpPr>
        <p:spPr>
          <a:xfrm>
            <a:off x="1779325" y="1376675"/>
            <a:ext cx="1549800" cy="910500"/>
          </a:xfrm>
          <a:prstGeom prst="rect">
            <a:avLst/>
          </a:prstGeom>
          <a:solidFill>
            <a:srgbClr val="D1E6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32"/>
          <p:cNvSpPr txBox="1">
            <a:spLocks noGrp="1"/>
          </p:cNvSpPr>
          <p:nvPr>
            <p:ph type="body" idx="1"/>
          </p:nvPr>
        </p:nvSpPr>
        <p:spPr>
          <a:xfrm>
            <a:off x="3471225" y="1470950"/>
            <a:ext cx="5532000" cy="49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76092"/>
              </a:buClr>
              <a:buSzPts val="2800"/>
              <a:buFont typeface="Arial"/>
              <a:buNone/>
            </a:pPr>
            <a:r>
              <a:rPr lang="en-US" sz="220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Use all public facing City resources to publicized the Census: </a:t>
            </a:r>
            <a:endParaRPr sz="2200" dirty="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Verdana"/>
              <a:buChar char="•"/>
            </a:pPr>
            <a:r>
              <a:rPr lang="en-US" sz="220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Include information in </a:t>
            </a:r>
            <a:r>
              <a:rPr lang="en-US" sz="2200" i="1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every</a:t>
            </a:r>
            <a:r>
              <a:rPr lang="en-US" sz="220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City publication</a:t>
            </a:r>
            <a:endParaRPr sz="2200" dirty="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Verdana"/>
              <a:buChar char="•"/>
            </a:pPr>
            <a:r>
              <a:rPr lang="en-US" sz="220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Highlight the Census on your </a:t>
            </a:r>
            <a:r>
              <a:rPr lang="en-US" sz="2200" i="0" u="none" dirty="0" smtClean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website(s)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Verdana"/>
              <a:buChar char="•"/>
            </a:pPr>
            <a:r>
              <a:rPr lang="en-US" sz="2200" i="0" u="none" dirty="0" smtClean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Promote </a:t>
            </a:r>
            <a:r>
              <a:rPr lang="en-US" sz="220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participation in the census at Community Council Meetings  </a:t>
            </a:r>
            <a:endParaRPr sz="2200" dirty="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Verdana"/>
              <a:buChar char="•"/>
            </a:pPr>
            <a:r>
              <a:rPr lang="en-US" sz="220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Post information on </a:t>
            </a:r>
            <a:r>
              <a:rPr lang="en-US" sz="2200" i="0" u="none" dirty="0" err="1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NextDoor</a:t>
            </a:r>
            <a:r>
              <a:rPr lang="en-US" sz="220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an</a:t>
            </a:r>
            <a:r>
              <a:rPr lang="en-US" sz="22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d other social media </a:t>
            </a:r>
            <a:r>
              <a:rPr lang="en-US" sz="2200" dirty="0" smtClean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outlets</a:t>
            </a:r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200" i="0" u="none" dirty="0">
              <a:solidFill>
                <a:srgbClr val="37609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5" name="Google Shape;255;p32"/>
          <p:cNvSpPr/>
          <p:nvPr/>
        </p:nvSpPr>
        <p:spPr>
          <a:xfrm rot="10800000">
            <a:off x="-2925" y="-24725"/>
            <a:ext cx="9144000" cy="84420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32"/>
          <p:cNvSpPr txBox="1"/>
          <p:nvPr/>
        </p:nvSpPr>
        <p:spPr>
          <a:xfrm>
            <a:off x="220550" y="169225"/>
            <a:ext cx="79185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NEXT STEPS FOR YOUR CITY</a:t>
            </a:r>
            <a:endParaRPr sz="3200" b="1" i="0" u="sng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7" name="Google Shape;257;p32"/>
          <p:cNvSpPr/>
          <p:nvPr/>
        </p:nvSpPr>
        <p:spPr>
          <a:xfrm rot="10800000">
            <a:off x="-2925" y="819475"/>
            <a:ext cx="9144000" cy="142800"/>
          </a:xfrm>
          <a:prstGeom prst="rect">
            <a:avLst/>
          </a:prstGeom>
          <a:solidFill>
            <a:srgbClr val="76954A"/>
          </a:solidFill>
          <a:ln w="9525" cap="flat" cmpd="sng">
            <a:solidFill>
              <a:srgbClr val="7695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8" name="Google Shape;25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750" y="1470950"/>
            <a:ext cx="2849999" cy="4239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61738" y="6141263"/>
            <a:ext cx="1076812" cy="57743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l"/>
            <a:fld id="{00000000-1234-1234-1234-123412341234}" type="slidenum">
              <a:rPr lang="en-US" smtClean="0"/>
              <a:pPr algn="l"/>
              <a:t>20</a:t>
            </a:fld>
            <a:endParaRPr lang="en-US"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Google Shape;265;p33"/>
          <p:cNvPicPr preferRelativeResize="0"/>
          <p:nvPr/>
        </p:nvPicPr>
        <p:blipFill rotWithShape="1">
          <a:blip r:embed="rId3">
            <a:alphaModFix/>
          </a:blip>
          <a:srcRect l="9836" r="15363" b="21278"/>
          <a:stretch/>
        </p:blipFill>
        <p:spPr>
          <a:xfrm>
            <a:off x="-367600" y="-17850"/>
            <a:ext cx="10477201" cy="7350903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33"/>
          <p:cNvSpPr/>
          <p:nvPr/>
        </p:nvSpPr>
        <p:spPr>
          <a:xfrm>
            <a:off x="-367600" y="3296625"/>
            <a:ext cx="10477200" cy="666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33"/>
          <p:cNvSpPr txBox="1"/>
          <p:nvPr/>
        </p:nvSpPr>
        <p:spPr>
          <a:xfrm>
            <a:off x="2207825" y="3008962"/>
            <a:ext cx="5326200" cy="17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dirty="0"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1" u="sng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www.VenturaCountyCounts.org</a:t>
            </a:r>
            <a:endParaRPr sz="1800" b="1" u="sng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i="0" u="sng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68" name="Google Shape;268;p33"/>
          <p:cNvSpPr/>
          <p:nvPr/>
        </p:nvSpPr>
        <p:spPr>
          <a:xfrm>
            <a:off x="-367675" y="3206325"/>
            <a:ext cx="10477200" cy="90300"/>
          </a:xfrm>
          <a:prstGeom prst="rect">
            <a:avLst/>
          </a:prstGeom>
          <a:solidFill>
            <a:srgbClr val="76954A"/>
          </a:solidFill>
          <a:ln w="9525" cap="flat" cmpd="sng">
            <a:solidFill>
              <a:srgbClr val="7695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33"/>
          <p:cNvSpPr txBox="1"/>
          <p:nvPr/>
        </p:nvSpPr>
        <p:spPr>
          <a:xfrm>
            <a:off x="2776174" y="2628503"/>
            <a:ext cx="4189500" cy="5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200"/>
              <a:buFont typeface="Calibri"/>
              <a:buNone/>
            </a:pPr>
            <a:r>
              <a:rPr lang="en-US" sz="3200" b="1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THANK YOU</a:t>
            </a:r>
            <a:endParaRPr b="1" dirty="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l"/>
            <a:fld id="{00000000-1234-1234-1234-123412341234}" type="slidenum">
              <a:rPr lang="en-US" smtClean="0"/>
              <a:pPr algn="l"/>
              <a:t>21</a:t>
            </a:fld>
            <a:endParaRPr lang="en-US"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 txBox="1">
            <a:spLocks noGrp="1"/>
          </p:cNvSpPr>
          <p:nvPr>
            <p:ph type="body" idx="1"/>
          </p:nvPr>
        </p:nvSpPr>
        <p:spPr>
          <a:xfrm>
            <a:off x="489475" y="165512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92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Verdana"/>
              <a:buChar char="•"/>
            </a:pPr>
            <a:r>
              <a:rPr lang="en-US" sz="2400" i="0" u="none" strike="noStrike" cap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Overview of the Decennial Census </a:t>
            </a:r>
            <a:endParaRPr sz="2400" dirty="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2921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Verdana"/>
              <a:buChar char="•"/>
            </a:pPr>
            <a:r>
              <a:rPr lang="en-US" sz="2400" i="0" u="none" strike="noStrike" cap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Monetary Impact </a:t>
            </a:r>
            <a:endParaRPr sz="2400" dirty="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2921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Verdana"/>
              <a:buChar char="•"/>
            </a:pPr>
            <a:r>
              <a:rPr lang="en-US" sz="2400" i="0" u="none" strike="noStrike" cap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Barriers to an Accurate Count</a:t>
            </a:r>
            <a:endParaRPr sz="2400" dirty="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2921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Verdana"/>
              <a:buChar char="•"/>
            </a:pPr>
            <a:r>
              <a:rPr lang="en-US" sz="2400" i="0" u="none" strike="noStrike" cap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Complete Count Committee in Ventura County</a:t>
            </a:r>
            <a:endParaRPr sz="2400" dirty="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2921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Verdana"/>
              <a:buChar char="•"/>
            </a:pPr>
            <a:r>
              <a:rPr lang="en-US" sz="2400" i="0" u="none" strike="noStrike" cap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Your Involvement and Why it is Vital</a:t>
            </a:r>
            <a:endParaRPr sz="2400" dirty="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2921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Verdana"/>
              <a:buChar char="•"/>
            </a:pPr>
            <a:r>
              <a:rPr lang="en-US" sz="2400" i="0" u="none" strike="noStrike" cap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Timeline</a:t>
            </a:r>
            <a:endParaRPr sz="2400" dirty="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2921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Verdana"/>
              <a:buChar char="•"/>
            </a:pPr>
            <a:r>
              <a:rPr lang="en-US" sz="2400" i="0" u="none" strike="noStrike" cap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Strategic Discussion </a:t>
            </a:r>
            <a:endParaRPr sz="2400" dirty="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2921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Verdana"/>
              <a:buChar char="•"/>
            </a:pPr>
            <a:r>
              <a:rPr lang="en-US" sz="2400" i="0" u="none" strike="noStrike" cap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Next Steps</a:t>
            </a:r>
            <a:endParaRPr sz="2400" dirty="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1651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 i="0" u="none" strike="noStrike" cap="none" dirty="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400" i="0" u="none" dirty="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1" name="Google Shape;101;p17"/>
          <p:cNvSpPr/>
          <p:nvPr/>
        </p:nvSpPr>
        <p:spPr>
          <a:xfrm rot="10800000">
            <a:off x="-2925" y="-24725"/>
            <a:ext cx="9144000" cy="844200"/>
          </a:xfrm>
          <a:prstGeom prst="rect">
            <a:avLst/>
          </a:prstGeom>
          <a:solidFill>
            <a:srgbClr val="7695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7375E"/>
              </a:solidFill>
            </a:endParaRPr>
          </a:p>
        </p:txBody>
      </p:sp>
      <p:sp>
        <p:nvSpPr>
          <p:cNvPr id="102" name="Google Shape;102;p17"/>
          <p:cNvSpPr txBox="1"/>
          <p:nvPr/>
        </p:nvSpPr>
        <p:spPr>
          <a:xfrm>
            <a:off x="220550" y="169225"/>
            <a:ext cx="79185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TODAY’S AGENDA</a:t>
            </a:r>
            <a:endParaRPr sz="3200" b="1" i="0" u="sng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3" name="Google Shape;103;p17"/>
          <p:cNvSpPr/>
          <p:nvPr/>
        </p:nvSpPr>
        <p:spPr>
          <a:xfrm rot="10800000">
            <a:off x="-2925" y="819475"/>
            <a:ext cx="9144000" cy="142800"/>
          </a:xfrm>
          <a:prstGeom prst="rect">
            <a:avLst/>
          </a:prstGeom>
          <a:solidFill>
            <a:srgbClr val="D1E6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4" name="Google Shape;10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61738" y="6141263"/>
            <a:ext cx="1076812" cy="5774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l"/>
            <a:fld id="{00000000-1234-1234-1234-123412341234}" type="slidenum">
              <a:rPr lang="en-US" smtClean="0"/>
              <a:pPr algn="l"/>
              <a:t>3</a:t>
            </a:fld>
            <a:endParaRPr lang="en-US"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9;p18"/>
          <p:cNvSpPr txBox="1">
            <a:spLocks/>
          </p:cNvSpPr>
          <p:nvPr/>
        </p:nvSpPr>
        <p:spPr>
          <a:xfrm>
            <a:off x="306562" y="1675519"/>
            <a:ext cx="8573161" cy="1312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-381000">
              <a:lnSpc>
                <a:spcPct val="100000"/>
              </a:lnSpc>
              <a:spcBef>
                <a:spcPts val="0"/>
              </a:spcBef>
              <a:buClr>
                <a:srgbClr val="002060"/>
              </a:buClr>
              <a:buSzPts val="2400"/>
            </a:pPr>
            <a:r>
              <a:rPr lang="en-US" sz="2400" dirty="0" smtClean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Constitutional right to be counted</a:t>
            </a:r>
          </a:p>
          <a:p>
            <a:pPr indent="-381000">
              <a:lnSpc>
                <a:spcPct val="100000"/>
              </a:lnSpc>
              <a:spcBef>
                <a:spcPts val="0"/>
              </a:spcBef>
              <a:buClr>
                <a:srgbClr val="002060"/>
              </a:buClr>
              <a:buSzPts val="2400"/>
            </a:pPr>
            <a:r>
              <a:rPr lang="en-US" sz="2400" dirty="0" smtClean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Everyone counts! Every resident (not just citizens)</a:t>
            </a:r>
          </a:p>
        </p:txBody>
      </p:sp>
      <p:sp>
        <p:nvSpPr>
          <p:cNvPr id="5" name="Google Shape;110;p18"/>
          <p:cNvSpPr/>
          <p:nvPr/>
        </p:nvSpPr>
        <p:spPr>
          <a:xfrm rot="10800000">
            <a:off x="-2925" y="-24725"/>
            <a:ext cx="9144000" cy="844200"/>
          </a:xfrm>
          <a:prstGeom prst="rect">
            <a:avLst/>
          </a:prstGeom>
          <a:solidFill>
            <a:srgbClr val="7695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111;p18"/>
          <p:cNvSpPr txBox="1"/>
          <p:nvPr/>
        </p:nvSpPr>
        <p:spPr>
          <a:xfrm>
            <a:off x="220550" y="169225"/>
            <a:ext cx="79185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WHAT IS THE CENSUS?</a:t>
            </a:r>
            <a:endParaRPr sz="3200" b="1" i="0" u="sng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7" name="Google Shape;112;p18"/>
          <p:cNvSpPr/>
          <p:nvPr/>
        </p:nvSpPr>
        <p:spPr>
          <a:xfrm rot="10800000">
            <a:off x="-2925" y="819475"/>
            <a:ext cx="9144000" cy="142800"/>
          </a:xfrm>
          <a:prstGeom prst="rect">
            <a:avLst/>
          </a:prstGeom>
          <a:solidFill>
            <a:srgbClr val="D1E6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Google Shape;113;p18"/>
          <p:cNvPicPr preferRelativeResize="0"/>
          <p:nvPr/>
        </p:nvPicPr>
        <p:blipFill rotWithShape="1">
          <a:blip r:embed="rId2">
            <a:alphaModFix/>
          </a:blip>
          <a:srcRect t="26130" b="16703"/>
          <a:stretch/>
        </p:blipFill>
        <p:spPr>
          <a:xfrm>
            <a:off x="-2925" y="3249300"/>
            <a:ext cx="9144000" cy="360869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14;p18"/>
          <p:cNvSpPr/>
          <p:nvPr/>
        </p:nvSpPr>
        <p:spPr>
          <a:xfrm rot="10800000">
            <a:off x="-2925" y="3210250"/>
            <a:ext cx="9144000" cy="14280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l"/>
            <a:fld id="{00000000-1234-1234-1234-123412341234}" type="slidenum">
              <a:rPr lang="en-US" smtClean="0"/>
              <a:pPr algn="l"/>
              <a:t>4</a:t>
            </a:fld>
            <a:endParaRPr lang="en-US"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287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>
            <a:spLocks noGrp="1"/>
          </p:cNvSpPr>
          <p:nvPr>
            <p:ph type="body" idx="1"/>
          </p:nvPr>
        </p:nvSpPr>
        <p:spPr>
          <a:xfrm>
            <a:off x="553925" y="1338275"/>
            <a:ext cx="8229600" cy="16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Verdana"/>
              <a:buAutoNum type="arabicPeriod"/>
            </a:pPr>
            <a:r>
              <a:rPr lang="en-US" sz="240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Funding for </a:t>
            </a:r>
            <a:r>
              <a:rPr lang="en-US" sz="2400" i="0" u="none" dirty="0" smtClean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our Social Safety Net</a:t>
            </a:r>
            <a:endParaRPr sz="2400" dirty="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Verdana"/>
              <a:buAutoNum type="arabicPeriod"/>
            </a:pPr>
            <a:r>
              <a:rPr lang="en-US" sz="240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Funding for Police Departments</a:t>
            </a:r>
            <a:endParaRPr sz="2400" dirty="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Verdana"/>
              <a:buAutoNum type="arabicPeriod"/>
            </a:pPr>
            <a:r>
              <a:rPr lang="en-US" sz="240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Information about the Community</a:t>
            </a:r>
            <a:endParaRPr sz="2400" i="0" u="none" dirty="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Verdana"/>
              <a:buAutoNum type="arabicPeriod"/>
            </a:pPr>
            <a:r>
              <a:rPr lang="en-US" sz="24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Determines our Congressional Representation</a:t>
            </a:r>
            <a:endParaRPr sz="2400" dirty="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0" name="Google Shape;110;p18"/>
          <p:cNvSpPr/>
          <p:nvPr/>
        </p:nvSpPr>
        <p:spPr>
          <a:xfrm rot="10800000">
            <a:off x="-2925" y="-24725"/>
            <a:ext cx="9144000" cy="844200"/>
          </a:xfrm>
          <a:prstGeom prst="rect">
            <a:avLst/>
          </a:prstGeom>
          <a:solidFill>
            <a:srgbClr val="7695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8"/>
          <p:cNvSpPr txBox="1"/>
          <p:nvPr/>
        </p:nvSpPr>
        <p:spPr>
          <a:xfrm>
            <a:off x="220550" y="169225"/>
            <a:ext cx="79185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KEY REASONS TO PARTICIPATE:</a:t>
            </a:r>
            <a:endParaRPr sz="3200" b="1" i="0" u="sng" dirty="0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2" name="Google Shape;112;p18"/>
          <p:cNvSpPr/>
          <p:nvPr/>
        </p:nvSpPr>
        <p:spPr>
          <a:xfrm rot="10800000">
            <a:off x="-2925" y="819475"/>
            <a:ext cx="9144000" cy="142800"/>
          </a:xfrm>
          <a:prstGeom prst="rect">
            <a:avLst/>
          </a:prstGeom>
          <a:solidFill>
            <a:srgbClr val="D1E6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8"/>
          <p:cNvSpPr/>
          <p:nvPr/>
        </p:nvSpPr>
        <p:spPr>
          <a:xfrm rot="10800000">
            <a:off x="-2925" y="3210250"/>
            <a:ext cx="9144000" cy="142800"/>
          </a:xfrm>
          <a:prstGeom prst="rect">
            <a:avLst/>
          </a:prstGeom>
          <a:solidFill>
            <a:srgbClr val="1737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21" b="22439"/>
          <a:stretch/>
        </p:blipFill>
        <p:spPr>
          <a:xfrm>
            <a:off x="-2925" y="3353051"/>
            <a:ext cx="9144000" cy="350494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l"/>
            <a:fld id="{00000000-1234-1234-1234-123412341234}" type="slidenum">
              <a:rPr lang="en-US" smtClean="0"/>
              <a:pPr algn="l"/>
              <a:t>5</a:t>
            </a:fld>
            <a:endParaRPr lang="en-US"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/>
          <p:nvPr/>
        </p:nvSpPr>
        <p:spPr>
          <a:xfrm>
            <a:off x="789370" y="5857000"/>
            <a:ext cx="693600" cy="7296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9"/>
          <p:cNvSpPr/>
          <p:nvPr/>
        </p:nvSpPr>
        <p:spPr>
          <a:xfrm>
            <a:off x="3046970" y="3985575"/>
            <a:ext cx="2292300" cy="729600"/>
          </a:xfrm>
          <a:prstGeom prst="rect">
            <a:avLst/>
          </a:prstGeom>
          <a:solidFill>
            <a:srgbClr val="D1E6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body" idx="1"/>
          </p:nvPr>
        </p:nvSpPr>
        <p:spPr>
          <a:xfrm>
            <a:off x="521750" y="1216900"/>
            <a:ext cx="8229600" cy="27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2800"/>
              <a:buFont typeface="Arial"/>
              <a:buNone/>
            </a:pPr>
            <a:r>
              <a:rPr lang="en-US" sz="2200" i="0" u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The Census determines funding for:</a:t>
            </a:r>
            <a:endParaRPr sz="220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-139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Verdana"/>
              <a:buChar char="❏"/>
            </a:pPr>
            <a:r>
              <a:rPr lang="en-US" sz="220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200" i="0" u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Rural business and industry development loans</a:t>
            </a:r>
            <a:endParaRPr sz="220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-139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Verdana"/>
              <a:buChar char="❏"/>
            </a:pPr>
            <a:r>
              <a:rPr lang="en-US" sz="220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200" i="0" u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Job training and other employment programs</a:t>
            </a:r>
            <a:endParaRPr sz="220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-139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Verdana"/>
              <a:buChar char="❏"/>
            </a:pPr>
            <a:r>
              <a:rPr lang="en-US" sz="220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200" i="0" u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Healthcare for infants and children</a:t>
            </a:r>
            <a:endParaRPr sz="220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-139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Verdana"/>
              <a:buChar char="❏"/>
            </a:pPr>
            <a:r>
              <a:rPr lang="en-US" sz="220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200" i="0" u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Childcare for low-income and working families</a:t>
            </a:r>
            <a:endParaRPr sz="220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-139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Verdana"/>
              <a:buChar char="❏"/>
            </a:pPr>
            <a:r>
              <a:rPr lang="en-US" sz="220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200" i="0" u="none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Water and waste disposal systems</a:t>
            </a:r>
            <a:endParaRPr sz="220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2" name="Google Shape;122;p19"/>
          <p:cNvPicPr preferRelativeResize="0"/>
          <p:nvPr/>
        </p:nvPicPr>
        <p:blipFill rotWithShape="1">
          <a:blip r:embed="rId3">
            <a:alphaModFix/>
          </a:blip>
          <a:srcRect t="20853" b="24049"/>
          <a:stretch/>
        </p:blipFill>
        <p:spPr>
          <a:xfrm>
            <a:off x="891769" y="4081637"/>
            <a:ext cx="4371975" cy="2408237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9"/>
          <p:cNvSpPr/>
          <p:nvPr/>
        </p:nvSpPr>
        <p:spPr>
          <a:xfrm rot="10800000">
            <a:off x="-2925" y="-24725"/>
            <a:ext cx="9144000" cy="844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9"/>
          <p:cNvSpPr txBox="1"/>
          <p:nvPr/>
        </p:nvSpPr>
        <p:spPr>
          <a:xfrm>
            <a:off x="220550" y="169225"/>
            <a:ext cx="79185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WHY THE CENSUS MATTERS</a:t>
            </a:r>
            <a:endParaRPr sz="3200" b="1" i="0" u="sng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25" name="Google Shape;125;p19"/>
          <p:cNvSpPr/>
          <p:nvPr/>
        </p:nvSpPr>
        <p:spPr>
          <a:xfrm rot="10800000">
            <a:off x="-2925" y="819475"/>
            <a:ext cx="9144000" cy="142800"/>
          </a:xfrm>
          <a:prstGeom prst="rect">
            <a:avLst/>
          </a:prstGeom>
          <a:solidFill>
            <a:srgbClr val="76954A"/>
          </a:solidFill>
          <a:ln w="9525" cap="flat" cmpd="sng">
            <a:solidFill>
              <a:srgbClr val="7695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6" name="Google Shape;12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61738" y="6141263"/>
            <a:ext cx="1076812" cy="5774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l"/>
            <a:fld id="{00000000-1234-1234-1234-123412341234}" type="slidenum">
              <a:rPr lang="en-US" smtClean="0"/>
              <a:pPr algn="l"/>
              <a:t>6</a:t>
            </a:fld>
            <a:endParaRPr lang="en-US"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body" idx="1"/>
          </p:nvPr>
        </p:nvSpPr>
        <p:spPr>
          <a:xfrm>
            <a:off x="457200" y="1209975"/>
            <a:ext cx="84591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2800"/>
              <a:buFont typeface="Arial"/>
              <a:buNone/>
            </a:pPr>
            <a:r>
              <a:rPr lang="en-US" sz="220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The Census also determines funding for:</a:t>
            </a:r>
            <a:endParaRPr sz="2200" dirty="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-139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Verdana"/>
              <a:buChar char="❏"/>
            </a:pPr>
            <a:r>
              <a:rPr lang="en-US" sz="22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20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Local agencies for food, healthcare, and legal services </a:t>
            </a:r>
            <a:r>
              <a:rPr lang="en-US" sz="2200" i="0" u="none" dirty="0" smtClean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2200" i="0" u="none" dirty="0" smtClean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200" dirty="0" smtClean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   </a:t>
            </a:r>
            <a:r>
              <a:rPr lang="en-US" sz="2200" i="0" u="none" dirty="0" smtClean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for </a:t>
            </a:r>
            <a:r>
              <a:rPr lang="en-US" sz="220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senior citizens and individuals with disabilities</a:t>
            </a:r>
            <a:endParaRPr sz="2200" dirty="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-139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Verdana"/>
              <a:buChar char="❏"/>
            </a:pPr>
            <a:r>
              <a:rPr lang="en-US" sz="22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20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Police agencies and community-based entities working </a:t>
            </a:r>
            <a:r>
              <a:rPr lang="en-US" sz="2200" i="0" u="none" dirty="0" smtClean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2200" i="0" u="none" dirty="0" smtClean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200" i="0" u="none" dirty="0" smtClean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   to </a:t>
            </a:r>
            <a:r>
              <a:rPr lang="en-US" sz="220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reduce crime</a:t>
            </a:r>
            <a:endParaRPr sz="2200" dirty="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-139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Verdana"/>
              <a:buChar char="❏"/>
            </a:pPr>
            <a:r>
              <a:rPr lang="en-US" sz="22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20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Monitoring and enforcing discrimination laws under the </a:t>
            </a:r>
            <a:r>
              <a:rPr lang="en-US" sz="2200" i="0" u="none" dirty="0" smtClean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/>
            </a:r>
            <a:br>
              <a:rPr lang="en-US" sz="2200" i="0" u="none" dirty="0" smtClean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en-US" sz="2200" i="0" u="none" dirty="0" smtClean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   Civil </a:t>
            </a:r>
            <a:r>
              <a:rPr lang="en-US" sz="220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Rights Act</a:t>
            </a:r>
            <a:endParaRPr sz="2200" dirty="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-1397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200"/>
              <a:buFont typeface="Verdana"/>
              <a:buChar char="❏"/>
            </a:pPr>
            <a:r>
              <a:rPr lang="en-US" sz="2200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20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And so much more</a:t>
            </a:r>
            <a:r>
              <a:rPr lang="en-US" sz="2200" i="0" u="none" dirty="0" smtClean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…</a:t>
            </a:r>
            <a:endParaRPr sz="2200" dirty="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200" i="0" u="none" dirty="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1" name="Google Shape;131;p20"/>
          <p:cNvSpPr/>
          <p:nvPr/>
        </p:nvSpPr>
        <p:spPr>
          <a:xfrm>
            <a:off x="4216634" y="5154252"/>
            <a:ext cx="1903800" cy="1454100"/>
          </a:xfrm>
          <a:prstGeom prst="rect">
            <a:avLst/>
          </a:prstGeom>
          <a:solidFill>
            <a:srgbClr val="D1E6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0"/>
          <p:cNvSpPr/>
          <p:nvPr/>
        </p:nvSpPr>
        <p:spPr>
          <a:xfrm>
            <a:off x="7117001" y="4056665"/>
            <a:ext cx="693600" cy="729600"/>
          </a:xfrm>
          <a:prstGeom prst="rect">
            <a:avLst/>
          </a:prstGeom>
          <a:solidFill>
            <a:srgbClr val="7695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0"/>
          <p:cNvSpPr/>
          <p:nvPr/>
        </p:nvSpPr>
        <p:spPr>
          <a:xfrm rot="10800000">
            <a:off x="-2925" y="-24725"/>
            <a:ext cx="9144000" cy="8442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0"/>
          <p:cNvSpPr txBox="1"/>
          <p:nvPr/>
        </p:nvSpPr>
        <p:spPr>
          <a:xfrm>
            <a:off x="220550" y="169225"/>
            <a:ext cx="88179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0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WHY THE CENSUS MATTERS (CONT’D)</a:t>
            </a:r>
            <a:endParaRPr sz="3000" b="1" i="0" u="sng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36" name="Google Shape;136;p20"/>
          <p:cNvSpPr/>
          <p:nvPr/>
        </p:nvSpPr>
        <p:spPr>
          <a:xfrm rot="10800000">
            <a:off x="-2925" y="819475"/>
            <a:ext cx="9144000" cy="142800"/>
          </a:xfrm>
          <a:prstGeom prst="rect">
            <a:avLst/>
          </a:prstGeom>
          <a:solidFill>
            <a:srgbClr val="76954A"/>
          </a:solidFill>
          <a:ln w="9525" cap="flat" cmpd="sng">
            <a:solidFill>
              <a:srgbClr val="76954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8" name="Google Shape;13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61738" y="6141263"/>
            <a:ext cx="1076812" cy="5774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55"/>
          <a:stretch/>
        </p:blipFill>
        <p:spPr>
          <a:xfrm>
            <a:off x="4327739" y="4149156"/>
            <a:ext cx="3417273" cy="233621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l"/>
            <a:fld id="{00000000-1234-1234-1234-123412341234}" type="slidenum">
              <a:rPr lang="en-US" smtClean="0"/>
              <a:pPr algn="l"/>
              <a:t>7</a:t>
            </a:fld>
            <a:endParaRPr lang="en-US"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 txBox="1"/>
          <p:nvPr/>
        </p:nvSpPr>
        <p:spPr>
          <a:xfrm>
            <a:off x="539126" y="2131625"/>
            <a:ext cx="7984174" cy="32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76092"/>
              </a:buClr>
              <a:buSzPts val="3200"/>
              <a:buFont typeface="Calibri"/>
              <a:buNone/>
            </a:pPr>
            <a:r>
              <a:rPr lang="en-US" sz="2400" i="0" u="none" dirty="0">
                <a:solidFill>
                  <a:srgbClr val="17375E"/>
                </a:solidFill>
                <a:latin typeface="Verdana"/>
                <a:ea typeface="Verdana"/>
                <a:cs typeface="Verdana"/>
                <a:sym typeface="Verdana"/>
              </a:rPr>
              <a:t>Of the $675 Billion in Federal Funding allocated nationwide every year based</a:t>
            </a:r>
            <a:r>
              <a:rPr lang="en-US" sz="2400" dirty="0">
                <a:solidFill>
                  <a:srgbClr val="17375E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i="0" u="none" dirty="0">
                <a:solidFill>
                  <a:srgbClr val="17375E"/>
                </a:solidFill>
                <a:latin typeface="Verdana"/>
                <a:ea typeface="Verdana"/>
                <a:cs typeface="Verdana"/>
                <a:sym typeface="Verdana"/>
              </a:rPr>
              <a:t>on the 2010 </a:t>
            </a:r>
            <a:r>
              <a:rPr lang="en-US" sz="2400" i="0" u="none" dirty="0" smtClean="0">
                <a:solidFill>
                  <a:srgbClr val="17375E"/>
                </a:solidFill>
                <a:latin typeface="Verdana"/>
                <a:ea typeface="Verdana"/>
                <a:cs typeface="Verdana"/>
                <a:sym typeface="Verdana"/>
              </a:rPr>
              <a:t>Census:</a:t>
            </a:r>
            <a:br>
              <a:rPr lang="en-US" sz="2400" i="0" u="none" dirty="0" smtClean="0">
                <a:solidFill>
                  <a:srgbClr val="17375E"/>
                </a:solidFill>
                <a:latin typeface="Verdana"/>
                <a:ea typeface="Verdana"/>
                <a:cs typeface="Verdana"/>
                <a:sym typeface="Verdana"/>
              </a:rPr>
            </a:br>
            <a:endParaRPr sz="2400" dirty="0">
              <a:solidFill>
                <a:srgbClr val="17375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8788" marR="0" lvl="0" indent="-4587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400"/>
              <a:buFont typeface="Verdana"/>
              <a:buChar char="•"/>
            </a:pPr>
            <a:r>
              <a:rPr lang="en-US" sz="2400" dirty="0" smtClean="0">
                <a:solidFill>
                  <a:srgbClr val="17375E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i="0" u="none" dirty="0">
                <a:solidFill>
                  <a:srgbClr val="17375E"/>
                </a:solidFill>
                <a:latin typeface="Verdana"/>
                <a:ea typeface="Verdana"/>
                <a:cs typeface="Verdana"/>
                <a:sym typeface="Verdana"/>
              </a:rPr>
              <a:t>California received $76.7 </a:t>
            </a:r>
            <a:r>
              <a:rPr lang="en-US" sz="2400" dirty="0">
                <a:solidFill>
                  <a:srgbClr val="17375E"/>
                </a:solidFill>
                <a:latin typeface="Verdana"/>
                <a:ea typeface="Verdana"/>
                <a:cs typeface="Verdana"/>
                <a:sym typeface="Verdana"/>
              </a:rPr>
              <a:t>b</a:t>
            </a:r>
            <a:r>
              <a:rPr lang="en-US" sz="2400" i="0" u="none" dirty="0">
                <a:solidFill>
                  <a:srgbClr val="17375E"/>
                </a:solidFill>
                <a:latin typeface="Verdana"/>
                <a:ea typeface="Verdana"/>
                <a:cs typeface="Verdana"/>
                <a:sym typeface="Verdana"/>
              </a:rPr>
              <a:t>illion</a:t>
            </a:r>
            <a:endParaRPr sz="2400" dirty="0">
              <a:solidFill>
                <a:srgbClr val="17375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8788" marR="0" lvl="0" indent="-4587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375E"/>
              </a:buClr>
              <a:buSzPts val="2400"/>
              <a:buFont typeface="Verdana"/>
              <a:buChar char="•"/>
            </a:pPr>
            <a:r>
              <a:rPr lang="en-US" sz="2400" dirty="0">
                <a:solidFill>
                  <a:srgbClr val="17375E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2400" i="0" u="none" dirty="0">
                <a:solidFill>
                  <a:srgbClr val="17375E"/>
                </a:solidFill>
                <a:latin typeface="Verdana"/>
                <a:ea typeface="Verdana"/>
                <a:cs typeface="Verdana"/>
                <a:sym typeface="Verdana"/>
              </a:rPr>
              <a:t>Ventura County received $1.7 </a:t>
            </a:r>
            <a:r>
              <a:rPr lang="en-US" sz="2400" dirty="0">
                <a:solidFill>
                  <a:srgbClr val="17375E"/>
                </a:solidFill>
                <a:latin typeface="Verdana"/>
                <a:ea typeface="Verdana"/>
                <a:cs typeface="Verdana"/>
                <a:sym typeface="Verdana"/>
              </a:rPr>
              <a:t>b</a:t>
            </a:r>
            <a:r>
              <a:rPr lang="en-US" sz="2400" i="0" u="none" dirty="0">
                <a:solidFill>
                  <a:srgbClr val="17375E"/>
                </a:solidFill>
                <a:latin typeface="Verdana"/>
                <a:ea typeface="Verdana"/>
                <a:cs typeface="Verdana"/>
                <a:sym typeface="Verdana"/>
              </a:rPr>
              <a:t>illion</a:t>
            </a:r>
            <a:endParaRPr sz="2400" i="0" u="none" dirty="0">
              <a:solidFill>
                <a:srgbClr val="17375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17375E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46C0A"/>
              </a:buClr>
              <a:buSzPts val="3200"/>
              <a:buFont typeface="Calibri"/>
              <a:buNone/>
            </a:pPr>
            <a:r>
              <a:rPr lang="en-US" sz="2400" b="1" i="0" u="none" dirty="0">
                <a:solidFill>
                  <a:srgbClr val="76954A"/>
                </a:solidFill>
                <a:latin typeface="Verdana"/>
                <a:ea typeface="Verdana"/>
                <a:cs typeface="Verdana"/>
                <a:sym typeface="Verdana"/>
              </a:rPr>
              <a:t>EVERY YEAR FOR 10 YEARS</a:t>
            </a:r>
            <a:endParaRPr sz="2400" b="1" dirty="0">
              <a:solidFill>
                <a:srgbClr val="76954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4" name="Google Shape;144;p21"/>
          <p:cNvSpPr/>
          <p:nvPr/>
        </p:nvSpPr>
        <p:spPr>
          <a:xfrm rot="10800000">
            <a:off x="-2925" y="-24725"/>
            <a:ext cx="9144000" cy="844200"/>
          </a:xfrm>
          <a:prstGeom prst="rect">
            <a:avLst/>
          </a:prstGeom>
          <a:solidFill>
            <a:srgbClr val="7695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1"/>
          <p:cNvSpPr txBox="1"/>
          <p:nvPr/>
        </p:nvSpPr>
        <p:spPr>
          <a:xfrm>
            <a:off x="220550" y="169225"/>
            <a:ext cx="79185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THE MONEY</a:t>
            </a:r>
            <a:endParaRPr sz="3200" b="1" i="0" u="sng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46" name="Google Shape;146;p21"/>
          <p:cNvSpPr/>
          <p:nvPr/>
        </p:nvSpPr>
        <p:spPr>
          <a:xfrm rot="10800000">
            <a:off x="-2925" y="819475"/>
            <a:ext cx="9144000" cy="142800"/>
          </a:xfrm>
          <a:prstGeom prst="rect">
            <a:avLst/>
          </a:prstGeom>
          <a:solidFill>
            <a:srgbClr val="D1E6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7" name="Google Shape;14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61738" y="6141263"/>
            <a:ext cx="1076812" cy="5774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l"/>
            <a:fld id="{00000000-1234-1234-1234-123412341234}" type="slidenum">
              <a:rPr lang="en-US" smtClean="0"/>
              <a:pPr algn="l"/>
              <a:t>8</a:t>
            </a:fld>
            <a:endParaRPr lang="en-US"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2"/>
          <p:cNvSpPr txBox="1">
            <a:spLocks noGrp="1"/>
          </p:cNvSpPr>
          <p:nvPr>
            <p:ph type="body" idx="1"/>
          </p:nvPr>
        </p:nvSpPr>
        <p:spPr>
          <a:xfrm>
            <a:off x="276350" y="1454800"/>
            <a:ext cx="55002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Verdana"/>
              <a:buChar char="•"/>
            </a:pPr>
            <a:r>
              <a:rPr lang="en-US" sz="240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$90 million from the State</a:t>
            </a:r>
            <a:endParaRPr sz="2400" dirty="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742950" marR="0" lvl="1" indent="-2476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76954A"/>
              </a:buClr>
              <a:buSzPts val="1800"/>
              <a:buFont typeface="Verdana"/>
              <a:buChar char="➢"/>
            </a:pPr>
            <a:r>
              <a:rPr lang="en-US" sz="1800" b="1" i="0" u="none" strike="noStrike" cap="none" dirty="0">
                <a:solidFill>
                  <a:srgbClr val="76954A"/>
                </a:solidFill>
                <a:latin typeface="Verdana"/>
                <a:ea typeface="Verdana"/>
                <a:cs typeface="Verdana"/>
                <a:sym typeface="Verdana"/>
              </a:rPr>
              <a:t>$288,754 allocated to Ventura Co.</a:t>
            </a:r>
            <a:endParaRPr sz="1800" dirty="0">
              <a:solidFill>
                <a:srgbClr val="76954A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742950" lvl="1" indent="-247650">
              <a:lnSpc>
                <a:spcPct val="90000"/>
              </a:lnSpc>
              <a:spcBef>
                <a:spcPts val="480"/>
              </a:spcBef>
              <a:buClr>
                <a:srgbClr val="76954A"/>
              </a:buClr>
              <a:buFont typeface="Verdana"/>
              <a:buChar char="➢"/>
            </a:pPr>
            <a:r>
              <a:rPr lang="en-US" sz="1800" b="1" dirty="0" smtClean="0">
                <a:solidFill>
                  <a:srgbClr val="76954A"/>
                </a:solidFill>
                <a:latin typeface="Verdana"/>
                <a:ea typeface="Verdana"/>
                <a:cs typeface="Verdana"/>
                <a:sym typeface="Verdana"/>
              </a:rPr>
              <a:t>$412,687 to A</a:t>
            </a:r>
            <a:r>
              <a:rPr lang="en-US" sz="1800" b="1" i="0" u="none" strike="noStrike" cap="none" dirty="0" smtClean="0">
                <a:solidFill>
                  <a:srgbClr val="76954A"/>
                </a:solidFill>
                <a:latin typeface="Verdana"/>
                <a:ea typeface="Verdana"/>
                <a:cs typeface="Verdana"/>
                <a:sym typeface="Verdana"/>
              </a:rPr>
              <a:t>CBO </a:t>
            </a:r>
            <a:endParaRPr sz="1800" dirty="0">
              <a:solidFill>
                <a:srgbClr val="76954A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175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Verdana"/>
              <a:buChar char="•"/>
            </a:pPr>
            <a:r>
              <a:rPr lang="en-US" sz="240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$24 million in philanthropy reported nationally</a:t>
            </a:r>
            <a:endParaRPr sz="2400" dirty="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175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002060"/>
              </a:buClr>
              <a:buSzPts val="2400"/>
              <a:buFont typeface="Verdana"/>
              <a:buChar char="•"/>
            </a:pPr>
            <a:r>
              <a:rPr lang="en-US" sz="2400" i="0" u="none" dirty="0">
                <a:solidFill>
                  <a:srgbClr val="002060"/>
                </a:solidFill>
                <a:latin typeface="Verdana"/>
                <a:ea typeface="Verdana"/>
                <a:cs typeface="Verdana"/>
                <a:sym typeface="Verdana"/>
              </a:rPr>
              <a:t>$9.6 million being committed for California </a:t>
            </a:r>
            <a:endParaRPr sz="2400" dirty="0">
              <a:solidFill>
                <a:srgbClr val="00206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342900" marR="0" lvl="0" indent="-3175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76954A"/>
              </a:buClr>
              <a:buSzPts val="2400"/>
              <a:buFont typeface="Verdana"/>
              <a:buChar char="•"/>
            </a:pPr>
            <a:r>
              <a:rPr lang="en-US" sz="2400" b="1" i="0" u="none" dirty="0">
                <a:solidFill>
                  <a:srgbClr val="76954A"/>
                </a:solidFill>
                <a:latin typeface="Verdana"/>
                <a:ea typeface="Verdana"/>
                <a:cs typeface="Verdana"/>
                <a:sym typeface="Verdana"/>
              </a:rPr>
              <a:t>$5.8 million needed for outreach in Ventura County</a:t>
            </a:r>
            <a:endParaRPr sz="2400" dirty="0">
              <a:solidFill>
                <a:srgbClr val="76954A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53" name="Google Shape;153;p22"/>
          <p:cNvPicPr preferRelativeResize="0"/>
          <p:nvPr/>
        </p:nvPicPr>
        <p:blipFill rotWithShape="1">
          <a:blip r:embed="rId3">
            <a:alphaModFix/>
          </a:blip>
          <a:srcRect l="23986" t="18073" r="29459" b="17770"/>
          <a:stretch/>
        </p:blipFill>
        <p:spPr>
          <a:xfrm>
            <a:off x="5660312" y="2151218"/>
            <a:ext cx="3433759" cy="339255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2"/>
          <p:cNvSpPr/>
          <p:nvPr/>
        </p:nvSpPr>
        <p:spPr>
          <a:xfrm rot="10800000">
            <a:off x="-2925" y="-24725"/>
            <a:ext cx="9144000" cy="844200"/>
          </a:xfrm>
          <a:prstGeom prst="rect">
            <a:avLst/>
          </a:prstGeom>
          <a:solidFill>
            <a:srgbClr val="76954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2"/>
          <p:cNvSpPr txBox="1"/>
          <p:nvPr/>
        </p:nvSpPr>
        <p:spPr>
          <a:xfrm>
            <a:off x="220550" y="169225"/>
            <a:ext cx="8466300" cy="5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2000" b="1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STATE &amp; PHILANTHROPIC SUPPORT FOR THE CENSUS</a:t>
            </a:r>
            <a:endParaRPr sz="2000" b="1" i="0" u="sng">
              <a:solidFill>
                <a:srgbClr val="FFFF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6" name="Google Shape;156;p22"/>
          <p:cNvSpPr/>
          <p:nvPr/>
        </p:nvSpPr>
        <p:spPr>
          <a:xfrm rot="10800000">
            <a:off x="-2925" y="776275"/>
            <a:ext cx="9144000" cy="142800"/>
          </a:xfrm>
          <a:prstGeom prst="rect">
            <a:avLst/>
          </a:prstGeom>
          <a:solidFill>
            <a:srgbClr val="D1E6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7" name="Google Shape;15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61738" y="6141263"/>
            <a:ext cx="1076812" cy="5774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l"/>
            <a:fld id="{00000000-1234-1234-1234-123412341234}" type="slidenum">
              <a:rPr lang="en-US" smtClean="0"/>
              <a:pPr algn="l"/>
              <a:t>9</a:t>
            </a:fld>
            <a:endParaRPr lang="en-US" sz="100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720</Words>
  <Application>Microsoft Office PowerPoint</Application>
  <PresentationFormat>On-screen Show (4:3)</PresentationFormat>
  <Paragraphs>161</Paragraphs>
  <Slides>21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Simple Light</vt:lpstr>
      <vt:lpstr>PowerPoint Presentation</vt:lpstr>
      <vt:lpstr>2020 Census in Ventura County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Bertsch-Merbach</dc:creator>
  <cp:lastModifiedBy>Stephanie Bertsch-Merbach</cp:lastModifiedBy>
  <cp:revision>17</cp:revision>
  <dcterms:modified xsi:type="dcterms:W3CDTF">2019-04-10T21:47:04Z</dcterms:modified>
</cp:coreProperties>
</file>